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panose="020B0604020202020204" charset="0"/>
      <p:regular r:id="rId19"/>
    </p:embeddedFont>
    <p:embeddedFont>
      <p:font typeface="Arimo Bold" panose="020B0604020202020204" charset="0"/>
      <p:regular r:id="rId20"/>
    </p:embeddedFont>
    <p:embeddedFont>
      <p:font typeface="Calibri" panose="020F0502020204030204" pitchFamily="34" charset="0"/>
      <p:regular r:id="rId21"/>
      <p:bold r:id="rId22"/>
      <p:italic r:id="rId23"/>
      <p:boldItalic r:id="rId24"/>
    </p:embeddedFont>
    <p:embeddedFont>
      <p:font typeface="Halant Medium Bold" panose="020B0604020202020204" charset="0"/>
      <p:regular r:id="rId25"/>
    </p:embeddedFont>
    <p:embeddedFont>
      <p:font typeface="Muli Bold" panose="020B0604020202020204" charset="0"/>
      <p:regular r:id="rId26"/>
    </p:embeddedFont>
    <p:embeddedFont>
      <p:font typeface="Muli Bold Bold" panose="020B0604020202020204" charset="0"/>
      <p:regular r:id="rId27"/>
    </p:embeddedFont>
    <p:embeddedFont>
      <p:font typeface="Muli Regular Bold" panose="020B0604020202020204" charset="0"/>
      <p:regular r:id="rId28"/>
    </p:embeddedFont>
    <p:embeddedFont>
      <p:font typeface="Muli Regular Bold Italics" panose="020B0604020202020204" charset="0"/>
      <p:regular r:id="rId29"/>
    </p:embeddedFont>
    <p:embeddedFont>
      <p:font typeface="Open Sans" panose="020B0606030504020204" pitchFamily="34" charset="0"/>
      <p:regular r:id="rId30"/>
    </p:embeddedFont>
    <p:embeddedFont>
      <p:font typeface="Open Sans Bold" panose="020B0806030504020204" charset="0"/>
      <p:regular r:id="rId31"/>
    </p:embeddedFont>
    <p:embeddedFont>
      <p:font typeface="Playfair Display" panose="020B0604020202020204" charset="0"/>
      <p:regular r:id="rId32"/>
    </p:embeddedFont>
    <p:embeddedFont>
      <p:font typeface="Quicksand" panose="020B0604020202020204" charset="0"/>
      <p:regular r:id="rId33"/>
    </p:embeddedFont>
    <p:embeddedFont>
      <p:font typeface="Telegraf Bold" panose="020B0604020202020204" charset="0"/>
      <p:regular r:id="rId34"/>
    </p:embeddedFont>
    <p:embeddedFont>
      <p:font typeface="Telegraf Bold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75839"/>
            <a:ext cx="11911302" cy="4998127"/>
            <a:chOff x="0" y="0"/>
            <a:chExt cx="15881736" cy="6664170"/>
          </a:xfrm>
        </p:grpSpPr>
        <p:sp>
          <p:nvSpPr>
            <p:cNvPr id="3" name="TextBox 3"/>
            <p:cNvSpPr txBox="1"/>
            <p:nvPr/>
          </p:nvSpPr>
          <p:spPr>
            <a:xfrm>
              <a:off x="0" y="104775"/>
              <a:ext cx="15881736" cy="3542171"/>
            </a:xfrm>
            <a:prstGeom prst="rect">
              <a:avLst/>
            </a:prstGeom>
          </p:spPr>
          <p:txBody>
            <a:bodyPr lIns="0" tIns="0" rIns="0" bIns="0" rtlCol="0" anchor="t">
              <a:spAutoFit/>
            </a:bodyPr>
            <a:lstStyle/>
            <a:p>
              <a:pPr>
                <a:lnSpc>
                  <a:spcPts val="10233"/>
                </a:lnSpc>
              </a:pPr>
              <a:r>
                <a:rPr lang="en-US" sz="9475">
                  <a:solidFill>
                    <a:srgbClr val="F4592F"/>
                  </a:solidFill>
                  <a:latin typeface="Muli Bold Bold"/>
                </a:rPr>
                <a:t>MEDIUM-FI PROTOTYPE</a:t>
              </a:r>
            </a:p>
          </p:txBody>
        </p:sp>
        <p:sp>
          <p:nvSpPr>
            <p:cNvPr id="4" name="TextBox 4"/>
            <p:cNvSpPr txBox="1"/>
            <p:nvPr/>
          </p:nvSpPr>
          <p:spPr>
            <a:xfrm>
              <a:off x="0" y="4256546"/>
              <a:ext cx="9357878" cy="2407623"/>
            </a:xfrm>
            <a:prstGeom prst="rect">
              <a:avLst/>
            </a:prstGeom>
          </p:spPr>
          <p:txBody>
            <a:bodyPr lIns="0" tIns="0" rIns="0" bIns="0" rtlCol="0" anchor="t">
              <a:spAutoFit/>
            </a:bodyPr>
            <a:lstStyle/>
            <a:p>
              <a:pPr>
                <a:lnSpc>
                  <a:spcPts val="3600"/>
                </a:lnSpc>
              </a:pPr>
              <a:r>
                <a:rPr lang="en-US" sz="3000">
                  <a:solidFill>
                    <a:srgbClr val="799191"/>
                  </a:solidFill>
                  <a:latin typeface="Muli Regular Bold Italics"/>
                </a:rPr>
                <a:t>Glen Frederik F. T     05211840000078</a:t>
              </a:r>
            </a:p>
            <a:p>
              <a:pPr>
                <a:lnSpc>
                  <a:spcPts val="3600"/>
                </a:lnSpc>
              </a:pPr>
              <a:r>
                <a:rPr lang="en-US" sz="3000">
                  <a:solidFill>
                    <a:srgbClr val="799191"/>
                  </a:solidFill>
                  <a:latin typeface="Muli Regular Bold Italics"/>
                </a:rPr>
                <a:t>Laura Eveline A        05211840000116</a:t>
              </a:r>
            </a:p>
            <a:p>
              <a:pPr>
                <a:lnSpc>
                  <a:spcPts val="3600"/>
                </a:lnSpc>
              </a:pPr>
              <a:r>
                <a:rPr lang="en-US" sz="3000">
                  <a:solidFill>
                    <a:srgbClr val="799191"/>
                  </a:solidFill>
                  <a:latin typeface="Muli Regular Bold Italics"/>
                </a:rPr>
                <a:t>Rahmatika J.P           05211840000138</a:t>
              </a:r>
            </a:p>
            <a:p>
              <a:pPr>
                <a:lnSpc>
                  <a:spcPts val="3600"/>
                </a:lnSpc>
              </a:pPr>
              <a:r>
                <a:rPr lang="en-US" sz="3000">
                  <a:solidFill>
                    <a:srgbClr val="799191"/>
                  </a:solidFill>
                  <a:latin typeface="Muli Regular Bold Italics"/>
                </a:rPr>
                <a:t>Berlyan Permata S   05211840007005</a:t>
              </a: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18922" y="7593838"/>
            <a:ext cx="5044923" cy="239328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6329" y="8122714"/>
            <a:ext cx="7632933" cy="2238397"/>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519741" y="9129967"/>
            <a:ext cx="6844104" cy="1157033"/>
          </a:xfrm>
          <a:prstGeom prst="rect">
            <a:avLst/>
          </a:prstGeom>
        </p:spPr>
      </p:pic>
      <p:sp>
        <p:nvSpPr>
          <p:cNvPr id="8" name="TextBox 8"/>
          <p:cNvSpPr txBox="1"/>
          <p:nvPr/>
        </p:nvSpPr>
        <p:spPr>
          <a:xfrm>
            <a:off x="1028700" y="9338752"/>
            <a:ext cx="7018409" cy="390525"/>
          </a:xfrm>
          <a:prstGeom prst="rect">
            <a:avLst/>
          </a:prstGeom>
        </p:spPr>
        <p:txBody>
          <a:bodyPr lIns="0" tIns="0" rIns="0" bIns="0" rtlCol="0" anchor="t">
            <a:spAutoFit/>
          </a:bodyPr>
          <a:lstStyle/>
          <a:p>
            <a:pPr>
              <a:lnSpc>
                <a:spcPts val="3119"/>
              </a:lnSpc>
            </a:pPr>
            <a:r>
              <a:rPr lang="en-US" sz="2599" spc="155">
                <a:solidFill>
                  <a:srgbClr val="2B2B2B"/>
                </a:solidFill>
                <a:latin typeface="Muli Bold"/>
              </a:rPr>
              <a:t>KELOMPOK 7/ DPP D</a:t>
            </a:r>
          </a:p>
        </p:txBody>
      </p:sp>
      <p:grpSp>
        <p:nvGrpSpPr>
          <p:cNvPr id="9" name="Group 9"/>
          <p:cNvGrpSpPr/>
          <p:nvPr/>
        </p:nvGrpSpPr>
        <p:grpSpPr>
          <a:xfrm>
            <a:off x="1028700" y="960735"/>
            <a:ext cx="485563" cy="135929"/>
            <a:chOff x="0" y="0"/>
            <a:chExt cx="1533391" cy="429260"/>
          </a:xfrm>
        </p:grpSpPr>
        <p:sp>
          <p:nvSpPr>
            <p:cNvPr id="10" name="Freeform 10"/>
            <p:cNvSpPr/>
            <p:nvPr/>
          </p:nvSpPr>
          <p:spPr>
            <a:xfrm>
              <a:off x="0" y="-5080"/>
              <a:ext cx="1533391" cy="434340"/>
            </a:xfrm>
            <a:custGeom>
              <a:avLst/>
              <a:gdLst/>
              <a:ahLst/>
              <a:cxnLst/>
              <a:rect l="l" t="t" r="r" b="b"/>
              <a:pathLst>
                <a:path w="1533391" h="434340">
                  <a:moveTo>
                    <a:pt x="1515611" y="187960"/>
                  </a:moveTo>
                  <a:lnTo>
                    <a:pt x="1253991" y="11430"/>
                  </a:lnTo>
                  <a:cubicBezTo>
                    <a:pt x="1236211" y="0"/>
                    <a:pt x="1213351" y="3810"/>
                    <a:pt x="1200651" y="21590"/>
                  </a:cubicBezTo>
                  <a:cubicBezTo>
                    <a:pt x="1189221" y="39370"/>
                    <a:pt x="1193031" y="62230"/>
                    <a:pt x="1210811" y="74930"/>
                  </a:cubicBezTo>
                  <a:lnTo>
                    <a:pt x="1369561" y="181610"/>
                  </a:lnTo>
                  <a:lnTo>
                    <a:pt x="0" y="181610"/>
                  </a:lnTo>
                  <a:lnTo>
                    <a:pt x="0" y="257810"/>
                  </a:lnTo>
                  <a:lnTo>
                    <a:pt x="1369561" y="257810"/>
                  </a:lnTo>
                  <a:lnTo>
                    <a:pt x="1210811" y="364490"/>
                  </a:lnTo>
                  <a:cubicBezTo>
                    <a:pt x="1193031" y="375920"/>
                    <a:pt x="1189221" y="400050"/>
                    <a:pt x="1200651" y="417830"/>
                  </a:cubicBezTo>
                  <a:cubicBezTo>
                    <a:pt x="1208271" y="429260"/>
                    <a:pt x="1219701" y="434340"/>
                    <a:pt x="1232401" y="434340"/>
                  </a:cubicBezTo>
                  <a:cubicBezTo>
                    <a:pt x="1240021" y="434340"/>
                    <a:pt x="1247641" y="431800"/>
                    <a:pt x="1253991" y="427990"/>
                  </a:cubicBezTo>
                  <a:lnTo>
                    <a:pt x="1516881" y="251460"/>
                  </a:lnTo>
                  <a:cubicBezTo>
                    <a:pt x="1527041" y="243840"/>
                    <a:pt x="1533391" y="232410"/>
                    <a:pt x="1533391" y="219710"/>
                  </a:cubicBezTo>
                  <a:cubicBezTo>
                    <a:pt x="1533391" y="207010"/>
                    <a:pt x="1527041" y="195580"/>
                    <a:pt x="1515611" y="187960"/>
                  </a:cubicBezTo>
                  <a:close/>
                </a:path>
              </a:pathLst>
            </a:custGeom>
            <a:solidFill>
              <a:srgbClr val="2B2B2B"/>
            </a:solidFill>
          </p:spPr>
        </p:sp>
      </p:gr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199401" y="4876726"/>
            <a:ext cx="6400247" cy="48525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grpSp>
        <p:nvGrpSpPr>
          <p:cNvPr id="2" name="Group 2"/>
          <p:cNvGrpSpPr/>
          <p:nvPr/>
        </p:nvGrpSpPr>
        <p:grpSpPr>
          <a:xfrm>
            <a:off x="851050" y="1095358"/>
            <a:ext cx="17436950" cy="3121296"/>
            <a:chOff x="0" y="0"/>
            <a:chExt cx="23249266" cy="4161728"/>
          </a:xfrm>
        </p:grpSpPr>
        <p:sp>
          <p:nvSpPr>
            <p:cNvPr id="3" name="TextBox 3"/>
            <p:cNvSpPr txBox="1"/>
            <p:nvPr/>
          </p:nvSpPr>
          <p:spPr>
            <a:xfrm>
              <a:off x="0" y="66675"/>
              <a:ext cx="23249266" cy="1225245"/>
            </a:xfrm>
            <a:prstGeom prst="rect">
              <a:avLst/>
            </a:prstGeom>
          </p:spPr>
          <p:txBody>
            <a:bodyPr lIns="0" tIns="0" rIns="0" bIns="0" rtlCol="0" anchor="t">
              <a:spAutoFit/>
            </a:bodyPr>
            <a:lstStyle/>
            <a:p>
              <a:pPr>
                <a:lnSpc>
                  <a:spcPts val="6912"/>
                </a:lnSpc>
              </a:pPr>
              <a:r>
                <a:rPr lang="en-US" sz="6400">
                  <a:solidFill>
                    <a:srgbClr val="A4BFE4"/>
                  </a:solidFill>
                  <a:latin typeface="Muli Bold Bold"/>
                </a:rPr>
                <a:t>Before</a:t>
              </a:r>
            </a:p>
          </p:txBody>
        </p:sp>
        <p:sp>
          <p:nvSpPr>
            <p:cNvPr id="4" name="TextBox 4"/>
            <p:cNvSpPr txBox="1"/>
            <p:nvPr/>
          </p:nvSpPr>
          <p:spPr>
            <a:xfrm>
              <a:off x="0" y="1510521"/>
              <a:ext cx="11568759" cy="1293495"/>
            </a:xfrm>
            <a:prstGeom prst="rect">
              <a:avLst/>
            </a:prstGeom>
          </p:spPr>
          <p:txBody>
            <a:bodyPr lIns="0" tIns="0" rIns="0" bIns="0" rtlCol="0" anchor="t">
              <a:spAutoFit/>
            </a:bodyPr>
            <a:lstStyle/>
            <a:p>
              <a:pPr algn="just">
                <a:lnSpc>
                  <a:spcPts val="3780"/>
                </a:lnSpc>
                <a:spcBef>
                  <a:spcPct val="0"/>
                </a:spcBef>
              </a:pPr>
              <a:r>
                <a:rPr lang="en-US" sz="3500">
                  <a:solidFill>
                    <a:srgbClr val="2B2B2B"/>
                  </a:solidFill>
                  <a:latin typeface="Muli Regular Bold"/>
                </a:rPr>
                <a:t>Pada design sebelumnya step simulasi masi sederhana dan belum spesifik</a:t>
              </a:r>
            </a:p>
          </p:txBody>
        </p:sp>
        <p:sp>
          <p:nvSpPr>
            <p:cNvPr id="5" name="TextBox 5"/>
            <p:cNvSpPr txBox="1"/>
            <p:nvPr/>
          </p:nvSpPr>
          <p:spPr>
            <a:xfrm>
              <a:off x="0" y="3711937"/>
              <a:ext cx="20241138" cy="449792"/>
            </a:xfrm>
            <a:prstGeom prst="rect">
              <a:avLst/>
            </a:prstGeom>
          </p:spPr>
          <p:txBody>
            <a:bodyPr lIns="0" tIns="0" rIns="0" bIns="0" rtlCol="0" anchor="t">
              <a:spAutoFit/>
            </a:bodyPr>
            <a:lstStyle/>
            <a:p>
              <a:pPr>
                <a:lnSpc>
                  <a:spcPts val="2800"/>
                </a:lnSpc>
              </a:pPr>
              <a:endParaRPr/>
            </a:p>
          </p:txBody>
        </p:sp>
      </p:grpSp>
      <p:grpSp>
        <p:nvGrpSpPr>
          <p:cNvPr id="6" name="Group 6"/>
          <p:cNvGrpSpPr/>
          <p:nvPr/>
        </p:nvGrpSpPr>
        <p:grpSpPr>
          <a:xfrm>
            <a:off x="851050" y="4858967"/>
            <a:ext cx="17436950" cy="4258200"/>
            <a:chOff x="0" y="0"/>
            <a:chExt cx="23249266" cy="5677600"/>
          </a:xfrm>
        </p:grpSpPr>
        <p:sp>
          <p:nvSpPr>
            <p:cNvPr id="7" name="TextBox 7"/>
            <p:cNvSpPr txBox="1"/>
            <p:nvPr/>
          </p:nvSpPr>
          <p:spPr>
            <a:xfrm>
              <a:off x="0" y="66675"/>
              <a:ext cx="23249266" cy="1225245"/>
            </a:xfrm>
            <a:prstGeom prst="rect">
              <a:avLst/>
            </a:prstGeom>
          </p:spPr>
          <p:txBody>
            <a:bodyPr lIns="0" tIns="0" rIns="0" bIns="0" rtlCol="0" anchor="t">
              <a:spAutoFit/>
            </a:bodyPr>
            <a:lstStyle/>
            <a:p>
              <a:pPr>
                <a:lnSpc>
                  <a:spcPts val="6912"/>
                </a:lnSpc>
              </a:pPr>
              <a:r>
                <a:rPr lang="en-US" sz="6400">
                  <a:solidFill>
                    <a:srgbClr val="A4BFE4"/>
                  </a:solidFill>
                  <a:latin typeface="Muli Bold Bold"/>
                </a:rPr>
                <a:t>Revised</a:t>
              </a:r>
            </a:p>
          </p:txBody>
        </p:sp>
        <p:sp>
          <p:nvSpPr>
            <p:cNvPr id="8" name="TextBox 8"/>
            <p:cNvSpPr txBox="1"/>
            <p:nvPr/>
          </p:nvSpPr>
          <p:spPr>
            <a:xfrm>
              <a:off x="0" y="1500996"/>
              <a:ext cx="11568759" cy="2818892"/>
            </a:xfrm>
            <a:prstGeom prst="rect">
              <a:avLst/>
            </a:prstGeom>
          </p:spPr>
          <p:txBody>
            <a:bodyPr lIns="0" tIns="0" rIns="0" bIns="0" rtlCol="0" anchor="t">
              <a:spAutoFit/>
            </a:bodyPr>
            <a:lstStyle/>
            <a:p>
              <a:pPr algn="just">
                <a:lnSpc>
                  <a:spcPts val="3348"/>
                </a:lnSpc>
                <a:spcBef>
                  <a:spcPct val="0"/>
                </a:spcBef>
              </a:pPr>
              <a:r>
                <a:rPr lang="en-US" sz="3100">
                  <a:solidFill>
                    <a:srgbClr val="2B2B2B"/>
                  </a:solidFill>
                  <a:latin typeface="Muli Regular Bold"/>
                </a:rPr>
                <a:t>Setelah direvisi terdapat tombol visualisasi yang membawa user kedalam hasil gambar simulasi PC selanjutnya terdapat tambahn fitur Rakit.kuy laboratory yang digunakan untuk mengukur perfoma pada PC  </a:t>
              </a:r>
            </a:p>
          </p:txBody>
        </p:sp>
        <p:sp>
          <p:nvSpPr>
            <p:cNvPr id="9" name="TextBox 9"/>
            <p:cNvSpPr txBox="1"/>
            <p:nvPr/>
          </p:nvSpPr>
          <p:spPr>
            <a:xfrm>
              <a:off x="0" y="5227809"/>
              <a:ext cx="20241138" cy="449792"/>
            </a:xfrm>
            <a:prstGeom prst="rect">
              <a:avLst/>
            </a:prstGeom>
          </p:spPr>
          <p:txBody>
            <a:bodyPr lIns="0" tIns="0" rIns="0" bIns="0" rtlCol="0" anchor="t">
              <a:spAutoFit/>
            </a:bodyPr>
            <a:lstStyle/>
            <a:p>
              <a:pPr>
                <a:lnSpc>
                  <a:spcPts val="2800"/>
                </a:lnSpc>
              </a:pPr>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851970">
            <a:off x="12641234" y="4027454"/>
            <a:ext cx="5896090" cy="8489134"/>
          </a:xfrm>
          <a:prstGeom prst="rect">
            <a:avLst/>
          </a:prstGeom>
        </p:spPr>
      </p:pic>
      <p:sp>
        <p:nvSpPr>
          <p:cNvPr id="11" name="TextBox 11"/>
          <p:cNvSpPr txBox="1"/>
          <p:nvPr/>
        </p:nvSpPr>
        <p:spPr>
          <a:xfrm>
            <a:off x="5186732" y="1412264"/>
            <a:ext cx="8059627" cy="589915"/>
          </a:xfrm>
          <a:prstGeom prst="rect">
            <a:avLst/>
          </a:prstGeom>
        </p:spPr>
        <p:txBody>
          <a:bodyPr lIns="0" tIns="0" rIns="0" bIns="0" rtlCol="0" anchor="t">
            <a:spAutoFit/>
          </a:bodyPr>
          <a:lstStyle/>
          <a:p>
            <a:pPr>
              <a:lnSpc>
                <a:spcPts val="4760"/>
              </a:lnSpc>
              <a:spcBef>
                <a:spcPct val="0"/>
              </a:spcBef>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241"/>
          <a:stretch>
            <a:fillRect/>
          </a:stretch>
        </p:blipFill>
        <p:spPr>
          <a:xfrm>
            <a:off x="638168" y="2852689"/>
            <a:ext cx="17085402" cy="4710419"/>
          </a:xfrm>
          <a:prstGeom prst="rect">
            <a:avLst/>
          </a:prstGeom>
        </p:spPr>
      </p:pic>
      <p:sp>
        <p:nvSpPr>
          <p:cNvPr id="3" name="TextBox 3"/>
          <p:cNvSpPr txBox="1"/>
          <p:nvPr/>
        </p:nvSpPr>
        <p:spPr>
          <a:xfrm>
            <a:off x="4697374" y="736912"/>
            <a:ext cx="8893252" cy="631202"/>
          </a:xfrm>
          <a:prstGeom prst="rect">
            <a:avLst/>
          </a:prstGeom>
        </p:spPr>
        <p:txBody>
          <a:bodyPr lIns="0" tIns="0" rIns="0" bIns="0" rtlCol="0" anchor="t">
            <a:spAutoFit/>
          </a:bodyPr>
          <a:lstStyle/>
          <a:p>
            <a:pPr algn="ctr">
              <a:lnSpc>
                <a:spcPts val="4818"/>
              </a:lnSpc>
              <a:spcBef>
                <a:spcPct val="0"/>
              </a:spcBef>
            </a:pPr>
            <a:r>
              <a:rPr lang="en-US" sz="4461">
                <a:solidFill>
                  <a:srgbClr val="000000"/>
                </a:solidFill>
                <a:latin typeface="Muli Bold Bold"/>
              </a:rPr>
              <a:t>Med-Fi Prototype : Task #1 Flow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52489" y="2437240"/>
            <a:ext cx="12545733" cy="4211782"/>
          </a:xfrm>
          <a:prstGeom prst="rect">
            <a:avLst/>
          </a:prstGeom>
        </p:spPr>
      </p:pic>
      <p:pic>
        <p:nvPicPr>
          <p:cNvPr id="3" name="Picture 3"/>
          <p:cNvPicPr>
            <a:picLocks noChangeAspect="1"/>
          </p:cNvPicPr>
          <p:nvPr/>
        </p:nvPicPr>
        <p:blipFill>
          <a:blip r:embed="rId3"/>
          <a:srcRect/>
          <a:stretch>
            <a:fillRect/>
          </a:stretch>
        </p:blipFill>
        <p:spPr>
          <a:xfrm>
            <a:off x="11362965" y="2437240"/>
            <a:ext cx="6272546" cy="4211782"/>
          </a:xfrm>
          <a:prstGeom prst="rect">
            <a:avLst/>
          </a:prstGeom>
        </p:spPr>
      </p:pic>
      <p:sp>
        <p:nvSpPr>
          <p:cNvPr id="4" name="TextBox 4"/>
          <p:cNvSpPr txBox="1"/>
          <p:nvPr/>
        </p:nvSpPr>
        <p:spPr>
          <a:xfrm>
            <a:off x="4697115" y="736912"/>
            <a:ext cx="8893770" cy="631202"/>
          </a:xfrm>
          <a:prstGeom prst="rect">
            <a:avLst/>
          </a:prstGeom>
        </p:spPr>
        <p:txBody>
          <a:bodyPr lIns="0" tIns="0" rIns="0" bIns="0" rtlCol="0" anchor="t">
            <a:spAutoFit/>
          </a:bodyPr>
          <a:lstStyle/>
          <a:p>
            <a:pPr algn="ctr">
              <a:lnSpc>
                <a:spcPts val="4818"/>
              </a:lnSpc>
              <a:spcBef>
                <a:spcPct val="0"/>
              </a:spcBef>
            </a:pPr>
            <a:r>
              <a:rPr lang="en-US" sz="4461">
                <a:solidFill>
                  <a:srgbClr val="000000"/>
                </a:solidFill>
                <a:latin typeface="Muli Bold Bold"/>
              </a:rPr>
              <a:t>Med-Fi Prototype : Task #2 Flow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335789"/>
            <a:ext cx="12691248" cy="3615422"/>
          </a:xfrm>
          <a:prstGeom prst="rect">
            <a:avLst/>
          </a:prstGeom>
        </p:spPr>
      </p:pic>
      <p:pic>
        <p:nvPicPr>
          <p:cNvPr id="3" name="Picture 3"/>
          <p:cNvPicPr>
            <a:picLocks noChangeAspect="1"/>
          </p:cNvPicPr>
          <p:nvPr/>
        </p:nvPicPr>
        <p:blipFill>
          <a:blip r:embed="rId3"/>
          <a:srcRect/>
          <a:stretch>
            <a:fillRect/>
          </a:stretch>
        </p:blipFill>
        <p:spPr>
          <a:xfrm>
            <a:off x="12054722" y="3335789"/>
            <a:ext cx="5257118" cy="3615422"/>
          </a:xfrm>
          <a:prstGeom prst="rect">
            <a:avLst/>
          </a:prstGeom>
        </p:spPr>
      </p:pic>
      <p:sp>
        <p:nvSpPr>
          <p:cNvPr id="4" name="TextBox 4"/>
          <p:cNvSpPr txBox="1"/>
          <p:nvPr/>
        </p:nvSpPr>
        <p:spPr>
          <a:xfrm>
            <a:off x="4697374" y="736912"/>
            <a:ext cx="8893252" cy="631202"/>
          </a:xfrm>
          <a:prstGeom prst="rect">
            <a:avLst/>
          </a:prstGeom>
        </p:spPr>
        <p:txBody>
          <a:bodyPr lIns="0" tIns="0" rIns="0" bIns="0" rtlCol="0" anchor="t">
            <a:spAutoFit/>
          </a:bodyPr>
          <a:lstStyle/>
          <a:p>
            <a:pPr algn="ctr">
              <a:lnSpc>
                <a:spcPts val="4818"/>
              </a:lnSpc>
              <a:spcBef>
                <a:spcPct val="0"/>
              </a:spcBef>
            </a:pPr>
            <a:r>
              <a:rPr lang="en-US" sz="4461">
                <a:solidFill>
                  <a:srgbClr val="000000"/>
                </a:solidFill>
                <a:latin typeface="Muli Bold Bold"/>
              </a:rPr>
              <a:t>Med-Fi Prototype : Task #3 Flow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34298">
            <a:off x="6925379" y="-5723760"/>
            <a:ext cx="21734520" cy="21734520"/>
          </a:xfrm>
          <a:prstGeom prst="rect">
            <a:avLst/>
          </a:prstGeom>
        </p:spPr>
      </p:pic>
      <p:grpSp>
        <p:nvGrpSpPr>
          <p:cNvPr id="3" name="Group 3"/>
          <p:cNvGrpSpPr/>
          <p:nvPr/>
        </p:nvGrpSpPr>
        <p:grpSpPr>
          <a:xfrm>
            <a:off x="5353308" y="0"/>
            <a:ext cx="6154629" cy="3246914"/>
            <a:chOff x="0" y="0"/>
            <a:chExt cx="8206172" cy="4329219"/>
          </a:xfrm>
        </p:grpSpPr>
        <p:sp>
          <p:nvSpPr>
            <p:cNvPr id="4" name="TextBox 4"/>
            <p:cNvSpPr txBox="1"/>
            <p:nvPr/>
          </p:nvSpPr>
          <p:spPr>
            <a:xfrm>
              <a:off x="0" y="0"/>
              <a:ext cx="8206168" cy="2625677"/>
            </a:xfrm>
            <a:prstGeom prst="rect">
              <a:avLst/>
            </a:prstGeom>
          </p:spPr>
          <p:txBody>
            <a:bodyPr lIns="0" tIns="0" rIns="0" bIns="0" rtlCol="0" anchor="t">
              <a:spAutoFit/>
            </a:bodyPr>
            <a:lstStyle/>
            <a:p>
              <a:pPr algn="ctr">
                <a:lnSpc>
                  <a:spcPts val="7752"/>
                </a:lnSpc>
              </a:pPr>
              <a:r>
                <a:rPr lang="en-US" sz="6460" spc="193">
                  <a:solidFill>
                    <a:srgbClr val="393667"/>
                  </a:solidFill>
                  <a:latin typeface="Open Sans Bold"/>
                </a:rPr>
                <a:t>Prototype Overview</a:t>
              </a:r>
            </a:p>
          </p:txBody>
        </p:sp>
        <p:sp>
          <p:nvSpPr>
            <p:cNvPr id="5" name="AutoShape 5"/>
            <p:cNvSpPr/>
            <p:nvPr/>
          </p:nvSpPr>
          <p:spPr>
            <a:xfrm>
              <a:off x="933167" y="3192547"/>
              <a:ext cx="7273005" cy="1136672"/>
            </a:xfrm>
            <a:prstGeom prst="rect">
              <a:avLst/>
            </a:prstGeom>
            <a:solidFill>
              <a:srgbClr val="393667"/>
            </a:solidFill>
          </p:spPr>
        </p:sp>
        <p:sp>
          <p:nvSpPr>
            <p:cNvPr id="6" name="TextBox 6"/>
            <p:cNvSpPr txBox="1"/>
            <p:nvPr/>
          </p:nvSpPr>
          <p:spPr>
            <a:xfrm>
              <a:off x="1486326" y="3423148"/>
              <a:ext cx="6166688" cy="665944"/>
            </a:xfrm>
            <a:prstGeom prst="rect">
              <a:avLst/>
            </a:prstGeom>
          </p:spPr>
          <p:txBody>
            <a:bodyPr lIns="0" tIns="0" rIns="0" bIns="0" rtlCol="0" anchor="t">
              <a:spAutoFit/>
            </a:bodyPr>
            <a:lstStyle/>
            <a:p>
              <a:pPr algn="ctr">
                <a:lnSpc>
                  <a:spcPts val="3928"/>
                </a:lnSpc>
              </a:pPr>
              <a:r>
                <a:rPr lang="en-US" sz="3273" spc="327">
                  <a:solidFill>
                    <a:srgbClr val="FFFEFB"/>
                  </a:solidFill>
                  <a:latin typeface="Open Sans Bold"/>
                </a:rPr>
                <a:t>TOOLS : FIGMA</a:t>
              </a:r>
            </a:p>
          </p:txBody>
        </p:sp>
      </p:grpSp>
      <p:grpSp>
        <p:nvGrpSpPr>
          <p:cNvPr id="7" name="Group 7"/>
          <p:cNvGrpSpPr/>
          <p:nvPr/>
        </p:nvGrpSpPr>
        <p:grpSpPr>
          <a:xfrm>
            <a:off x="11507937" y="378518"/>
            <a:ext cx="5896679" cy="12261543"/>
            <a:chOff x="0" y="0"/>
            <a:chExt cx="7862238" cy="16348724"/>
          </a:xfrm>
        </p:grpSpPr>
        <p:sp>
          <p:nvSpPr>
            <p:cNvPr id="8" name="TextBox 8"/>
            <p:cNvSpPr txBox="1"/>
            <p:nvPr/>
          </p:nvSpPr>
          <p:spPr>
            <a:xfrm>
              <a:off x="0" y="-180975"/>
              <a:ext cx="7862238" cy="840359"/>
            </a:xfrm>
            <a:prstGeom prst="rect">
              <a:avLst/>
            </a:prstGeom>
          </p:spPr>
          <p:txBody>
            <a:bodyPr lIns="0" tIns="0" rIns="0" bIns="0" rtlCol="0" anchor="t">
              <a:spAutoFit/>
            </a:bodyPr>
            <a:lstStyle/>
            <a:p>
              <a:pPr>
                <a:lnSpc>
                  <a:spcPts val="5841"/>
                </a:lnSpc>
              </a:pPr>
              <a:r>
                <a:rPr lang="en-US" sz="3300" spc="429">
                  <a:solidFill>
                    <a:srgbClr val="303245"/>
                  </a:solidFill>
                  <a:latin typeface="Open Sans Bold"/>
                </a:rPr>
                <a:t>KEMUDAHAN</a:t>
              </a:r>
            </a:p>
          </p:txBody>
        </p:sp>
        <p:sp>
          <p:nvSpPr>
            <p:cNvPr id="9" name="TextBox 9"/>
            <p:cNvSpPr txBox="1"/>
            <p:nvPr/>
          </p:nvSpPr>
          <p:spPr>
            <a:xfrm>
              <a:off x="0" y="918942"/>
              <a:ext cx="7862238" cy="6791325"/>
            </a:xfrm>
            <a:prstGeom prst="rect">
              <a:avLst/>
            </a:prstGeom>
          </p:spPr>
          <p:txBody>
            <a:bodyPr lIns="0" tIns="0" rIns="0" bIns="0" rtlCol="0" anchor="t">
              <a:spAutoFit/>
            </a:bodyPr>
            <a:lstStyle/>
            <a:p>
              <a:pPr marL="647700" lvl="1" indent="-323850">
                <a:lnSpc>
                  <a:spcPts val="4500"/>
                </a:lnSpc>
                <a:buFont typeface="Arial"/>
                <a:buChar char="•"/>
              </a:pPr>
              <a:r>
                <a:rPr lang="en-US" sz="3000" spc="30">
                  <a:solidFill>
                    <a:srgbClr val="799191"/>
                  </a:solidFill>
                  <a:latin typeface="Open Sans"/>
                </a:rPr>
                <a:t>Figma sangat membantu dalam melakukan pekerjaan Bersama karena dapat berkolaborasi</a:t>
              </a:r>
            </a:p>
            <a:p>
              <a:pPr marL="647700" lvl="1" indent="-323850">
                <a:lnSpc>
                  <a:spcPts val="4500"/>
                </a:lnSpc>
                <a:buFont typeface="Arial"/>
                <a:buChar char="•"/>
              </a:pPr>
              <a:r>
                <a:rPr lang="en-US" sz="3000" spc="30">
                  <a:solidFill>
                    <a:srgbClr val="799191"/>
                  </a:solidFill>
                  <a:latin typeface="Open Sans"/>
                </a:rPr>
                <a:t>Pilihan design yang diberikan beragam sehingga menghasilkan ide yang lebih dalam melakukan design prototipe</a:t>
              </a:r>
            </a:p>
          </p:txBody>
        </p:sp>
        <p:sp>
          <p:nvSpPr>
            <p:cNvPr id="10" name="TextBox 10"/>
            <p:cNvSpPr txBox="1"/>
            <p:nvPr/>
          </p:nvSpPr>
          <p:spPr>
            <a:xfrm>
              <a:off x="0" y="8630094"/>
              <a:ext cx="7862238" cy="840359"/>
            </a:xfrm>
            <a:prstGeom prst="rect">
              <a:avLst/>
            </a:prstGeom>
          </p:spPr>
          <p:txBody>
            <a:bodyPr lIns="0" tIns="0" rIns="0" bIns="0" rtlCol="0" anchor="t">
              <a:spAutoFit/>
            </a:bodyPr>
            <a:lstStyle/>
            <a:p>
              <a:pPr>
                <a:lnSpc>
                  <a:spcPts val="5841"/>
                </a:lnSpc>
              </a:pPr>
              <a:r>
                <a:rPr lang="en-US" sz="3300" spc="429">
                  <a:solidFill>
                    <a:srgbClr val="303245"/>
                  </a:solidFill>
                  <a:latin typeface="Open Sans Bold"/>
                </a:rPr>
                <a:t>KESULITAN</a:t>
              </a:r>
            </a:p>
          </p:txBody>
        </p:sp>
        <p:sp>
          <p:nvSpPr>
            <p:cNvPr id="11" name="TextBox 11"/>
            <p:cNvSpPr txBox="1"/>
            <p:nvPr/>
          </p:nvSpPr>
          <p:spPr>
            <a:xfrm>
              <a:off x="0" y="9730011"/>
              <a:ext cx="7862238" cy="3743325"/>
            </a:xfrm>
            <a:prstGeom prst="rect">
              <a:avLst/>
            </a:prstGeom>
          </p:spPr>
          <p:txBody>
            <a:bodyPr lIns="0" tIns="0" rIns="0" bIns="0" rtlCol="0" anchor="t">
              <a:spAutoFit/>
            </a:bodyPr>
            <a:lstStyle/>
            <a:p>
              <a:pPr>
                <a:lnSpc>
                  <a:spcPts val="4500"/>
                </a:lnSpc>
              </a:pPr>
              <a:r>
                <a:rPr lang="en-US" sz="3000" spc="30">
                  <a:solidFill>
                    <a:srgbClr val="799191"/>
                  </a:solidFill>
                  <a:latin typeface="Open Sans"/>
                </a:rPr>
                <a:t>Karena masih baru memakai figma , masih terdapat kesulitan untuk memakainya</a:t>
              </a:r>
            </a:p>
            <a:p>
              <a:pPr>
                <a:lnSpc>
                  <a:spcPts val="4500"/>
                </a:lnSpc>
              </a:pPr>
              <a:r>
                <a:rPr lang="en-US" sz="1200" spc="12">
                  <a:solidFill>
                    <a:srgbClr val="799191"/>
                  </a:solidFill>
                  <a:latin typeface="Arimo"/>
                </a:rPr>
                <a:t>Layer bertumpuk – tumpuk</a:t>
              </a:r>
            </a:p>
            <a:p>
              <a:pPr>
                <a:lnSpc>
                  <a:spcPts val="4500"/>
                </a:lnSpc>
              </a:pPr>
              <a:endParaRPr lang="en-US" sz="1200" spc="12">
                <a:solidFill>
                  <a:srgbClr val="799191"/>
                </a:solidFill>
                <a:latin typeface="Arimo"/>
              </a:endParaRPr>
            </a:p>
          </p:txBody>
        </p:sp>
        <p:sp>
          <p:nvSpPr>
            <p:cNvPr id="12" name="TextBox 12"/>
            <p:cNvSpPr txBox="1"/>
            <p:nvPr/>
          </p:nvSpPr>
          <p:spPr>
            <a:xfrm>
              <a:off x="0" y="14553482"/>
              <a:ext cx="7862238" cy="840359"/>
            </a:xfrm>
            <a:prstGeom prst="rect">
              <a:avLst/>
            </a:prstGeom>
          </p:spPr>
          <p:txBody>
            <a:bodyPr lIns="0" tIns="0" rIns="0" bIns="0" rtlCol="0" anchor="t">
              <a:spAutoFit/>
            </a:bodyPr>
            <a:lstStyle/>
            <a:p>
              <a:pPr>
                <a:lnSpc>
                  <a:spcPts val="5841"/>
                </a:lnSpc>
              </a:pPr>
              <a:endParaRPr/>
            </a:p>
          </p:txBody>
        </p:sp>
        <p:sp>
          <p:nvSpPr>
            <p:cNvPr id="13" name="TextBox 13"/>
            <p:cNvSpPr txBox="1"/>
            <p:nvPr/>
          </p:nvSpPr>
          <p:spPr>
            <a:xfrm>
              <a:off x="0" y="15653399"/>
              <a:ext cx="7862238" cy="695325"/>
            </a:xfrm>
            <a:prstGeom prst="rect">
              <a:avLst/>
            </a:prstGeom>
          </p:spPr>
          <p:txBody>
            <a:bodyPr lIns="0" tIns="0" rIns="0" bIns="0" rtlCol="0" anchor="t">
              <a:spAutoFit/>
            </a:bodyPr>
            <a:lstStyle/>
            <a:p>
              <a:pPr>
                <a:lnSpc>
                  <a:spcPts val="4500"/>
                </a:lnSpc>
              </a:pPr>
              <a:endParaRPr/>
            </a:p>
          </p:txBody>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78756" y="-1724994"/>
            <a:ext cx="3775320" cy="6089226"/>
          </a:xfrm>
          <a:prstGeom prst="rect">
            <a:avLst/>
          </a:prstGeom>
        </p:spPr>
      </p:pic>
      <p:pic>
        <p:nvPicPr>
          <p:cNvPr id="15" name="Picture 15"/>
          <p:cNvPicPr>
            <a:picLocks noChangeAspect="1"/>
          </p:cNvPicPr>
          <p:nvPr/>
        </p:nvPicPr>
        <p:blipFill>
          <a:blip r:embed="rId6"/>
          <a:srcRect r="10147"/>
          <a:stretch>
            <a:fillRect/>
          </a:stretch>
        </p:blipFill>
        <p:spPr>
          <a:xfrm>
            <a:off x="1028700" y="4583342"/>
            <a:ext cx="8613140" cy="50010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extBox 2"/>
          <p:cNvSpPr txBox="1"/>
          <p:nvPr/>
        </p:nvSpPr>
        <p:spPr>
          <a:xfrm>
            <a:off x="274141" y="650367"/>
            <a:ext cx="17739717" cy="823341"/>
          </a:xfrm>
          <a:prstGeom prst="rect">
            <a:avLst/>
          </a:prstGeom>
        </p:spPr>
        <p:txBody>
          <a:bodyPr lIns="0" tIns="0" rIns="0" bIns="0" rtlCol="0" anchor="t">
            <a:spAutoFit/>
          </a:bodyPr>
          <a:lstStyle/>
          <a:p>
            <a:pPr algn="ctr">
              <a:lnSpc>
                <a:spcPts val="6372"/>
              </a:lnSpc>
              <a:spcBef>
                <a:spcPct val="0"/>
              </a:spcBef>
            </a:pPr>
            <a:r>
              <a:rPr lang="en-US" sz="5900">
                <a:solidFill>
                  <a:srgbClr val="545454"/>
                </a:solidFill>
                <a:latin typeface="Muli Bold Bold"/>
              </a:rPr>
              <a:t>Wizard Of Oz Technique &amp; Hard-Coded Features</a:t>
            </a:r>
          </a:p>
        </p:txBody>
      </p:sp>
      <p:sp>
        <p:nvSpPr>
          <p:cNvPr id="3" name="TextBox 3"/>
          <p:cNvSpPr txBox="1"/>
          <p:nvPr/>
        </p:nvSpPr>
        <p:spPr>
          <a:xfrm>
            <a:off x="696686" y="2778719"/>
            <a:ext cx="16894629" cy="5247662"/>
          </a:xfrm>
          <a:prstGeom prst="rect">
            <a:avLst/>
          </a:prstGeom>
        </p:spPr>
        <p:txBody>
          <a:bodyPr lIns="0" tIns="0" rIns="0" bIns="0" rtlCol="0" anchor="t">
            <a:spAutoFit/>
          </a:bodyPr>
          <a:lstStyle/>
          <a:p>
            <a:pPr marL="754409" lvl="1" indent="-377205">
              <a:lnSpc>
                <a:spcPts val="3773"/>
              </a:lnSpc>
              <a:buFont typeface="Arial"/>
              <a:buChar char="•"/>
            </a:pPr>
            <a:r>
              <a:rPr lang="en-US" sz="3494">
                <a:solidFill>
                  <a:srgbClr val="8DABAC"/>
                </a:solidFill>
                <a:latin typeface="Muli Bold Bold"/>
              </a:rPr>
              <a:t>Ketika user melakukan pencarian group user harus menekan layer untuk langsung dapat menemukan group chat yang direkomendasikan . dimana kami ingin memberikan efektifias pengguna dengan melakukan pencarian group dengan cepat</a:t>
            </a:r>
          </a:p>
          <a:p>
            <a:pPr marL="754409" lvl="1" indent="-377205">
              <a:lnSpc>
                <a:spcPts val="3773"/>
              </a:lnSpc>
              <a:buFont typeface="Arial"/>
              <a:buChar char="•"/>
            </a:pPr>
            <a:r>
              <a:rPr lang="en-US" sz="3494">
                <a:solidFill>
                  <a:srgbClr val="8DABAC"/>
                </a:solidFill>
                <a:latin typeface="Muli Bold Bold"/>
              </a:rPr>
              <a:t>Kita melakukan hard coded pada 3 fitur utama rakitkuy  Simulasi dengan memberikan tombol rakit.kuy laboratory dimana user dapat melihat peforma dari PC yang dibuat dan pada fitur benchmark dimana user dapat diberikan kesimpulan mengenai peforma kedua PC dan pada fitur forum chat dimana user diberikan pengalaman seakan sedang mencari group chat.</a:t>
            </a:r>
          </a:p>
          <a:p>
            <a:pPr>
              <a:lnSpc>
                <a:spcPts val="3773"/>
              </a:lnSpc>
            </a:pPr>
            <a:endParaRPr lang="en-US" sz="3494">
              <a:solidFill>
                <a:srgbClr val="8DABAC"/>
              </a:solidFill>
              <a:latin typeface="Muli Bold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extBox 2"/>
          <p:cNvSpPr txBox="1"/>
          <p:nvPr/>
        </p:nvSpPr>
        <p:spPr>
          <a:xfrm>
            <a:off x="2413247" y="1778884"/>
            <a:ext cx="13461504" cy="1464945"/>
          </a:xfrm>
          <a:prstGeom prst="rect">
            <a:avLst/>
          </a:prstGeom>
        </p:spPr>
        <p:txBody>
          <a:bodyPr lIns="0" tIns="0" rIns="0" bIns="0" rtlCol="0" anchor="t">
            <a:spAutoFit/>
          </a:bodyPr>
          <a:lstStyle/>
          <a:p>
            <a:pPr algn="ctr">
              <a:lnSpc>
                <a:spcPts val="10560"/>
              </a:lnSpc>
            </a:pPr>
            <a:r>
              <a:rPr lang="en-US" sz="9600" dirty="0">
                <a:solidFill>
                  <a:srgbClr val="0050F5"/>
                </a:solidFill>
                <a:latin typeface="Telegraf Bold"/>
              </a:rPr>
              <a:t>LINK PROTOTYPE</a:t>
            </a:r>
          </a:p>
        </p:txBody>
      </p:sp>
      <p:grpSp>
        <p:nvGrpSpPr>
          <p:cNvPr id="3" name="Group 3"/>
          <p:cNvGrpSpPr>
            <a:grpSpLocks noChangeAspect="1"/>
          </p:cNvGrpSpPr>
          <p:nvPr/>
        </p:nvGrpSpPr>
        <p:grpSpPr>
          <a:xfrm>
            <a:off x="16535455" y="8614709"/>
            <a:ext cx="495300" cy="495300"/>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94643">
            <a:off x="16059100" y="1532083"/>
            <a:ext cx="3136394" cy="1568197"/>
          </a:xfrm>
          <a:prstGeom prst="rect">
            <a:avLst/>
          </a:prstGeom>
        </p:spPr>
      </p:pic>
      <p:grpSp>
        <p:nvGrpSpPr>
          <p:cNvPr id="6" name="Group 6"/>
          <p:cNvGrpSpPr/>
          <p:nvPr/>
        </p:nvGrpSpPr>
        <p:grpSpPr>
          <a:xfrm rot="8100000">
            <a:off x="2020506" y="1514817"/>
            <a:ext cx="785485" cy="528135"/>
            <a:chOff x="0" y="0"/>
            <a:chExt cx="1930400" cy="1297940"/>
          </a:xfrm>
        </p:grpSpPr>
        <p:sp>
          <p:nvSpPr>
            <p:cNvPr id="7" name="Freeform 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2570">
            <a:off x="794723" y="7143848"/>
            <a:ext cx="3237049" cy="3437022"/>
          </a:xfrm>
          <a:prstGeom prst="rect">
            <a:avLst/>
          </a:prstGeom>
        </p:spPr>
      </p:pic>
      <p:sp>
        <p:nvSpPr>
          <p:cNvPr id="10" name="TextBox 9">
            <a:extLst>
              <a:ext uri="{FF2B5EF4-FFF2-40B4-BE49-F238E27FC236}">
                <a16:creationId xmlns:a16="http://schemas.microsoft.com/office/drawing/2014/main" id="{1D3742BE-5A51-4E92-95CA-6316C8547B2A}"/>
              </a:ext>
            </a:extLst>
          </p:cNvPr>
          <p:cNvSpPr txBox="1"/>
          <p:nvPr/>
        </p:nvSpPr>
        <p:spPr>
          <a:xfrm>
            <a:off x="5231370" y="3653446"/>
            <a:ext cx="8261986" cy="3785652"/>
          </a:xfrm>
          <a:prstGeom prst="rect">
            <a:avLst/>
          </a:prstGeom>
          <a:noFill/>
        </p:spPr>
        <p:txBody>
          <a:bodyPr wrap="square">
            <a:spAutoFit/>
          </a:bodyPr>
          <a:lstStyle/>
          <a:p>
            <a:r>
              <a:rPr lang="en-ID" sz="6000" dirty="0"/>
              <a:t>https://www.figma.com/file/mv5bElrxpWgpULuKnylCWS/simulasi-ver-2?node-id=0%3A1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4BFE4"/>
        </a:solidFill>
        <a:effectLst/>
      </p:bgPr>
    </p:bg>
    <p:spTree>
      <p:nvGrpSpPr>
        <p:cNvPr id="1" name=""/>
        <p:cNvGrpSpPr/>
        <p:nvPr/>
      </p:nvGrpSpPr>
      <p:grpSpPr>
        <a:xfrm>
          <a:off x="0" y="0"/>
          <a:ext cx="0" cy="0"/>
          <a:chOff x="0" y="0"/>
          <a:chExt cx="0" cy="0"/>
        </a:xfrm>
      </p:grpSpPr>
      <p:grpSp>
        <p:nvGrpSpPr>
          <p:cNvPr id="2" name="Group 2"/>
          <p:cNvGrpSpPr/>
          <p:nvPr/>
        </p:nvGrpSpPr>
        <p:grpSpPr>
          <a:xfrm>
            <a:off x="4304024" y="3656378"/>
            <a:ext cx="9679952" cy="2593244"/>
            <a:chOff x="0" y="0"/>
            <a:chExt cx="12906603" cy="3457659"/>
          </a:xfrm>
        </p:grpSpPr>
        <p:sp>
          <p:nvSpPr>
            <p:cNvPr id="3" name="TextBox 3"/>
            <p:cNvSpPr txBox="1"/>
            <p:nvPr/>
          </p:nvSpPr>
          <p:spPr>
            <a:xfrm>
              <a:off x="0" y="190500"/>
              <a:ext cx="12906603" cy="2245360"/>
            </a:xfrm>
            <a:prstGeom prst="rect">
              <a:avLst/>
            </a:prstGeom>
          </p:spPr>
          <p:txBody>
            <a:bodyPr lIns="0" tIns="0" rIns="0" bIns="0" rtlCol="0" anchor="t">
              <a:spAutoFit/>
            </a:bodyPr>
            <a:lstStyle/>
            <a:p>
              <a:pPr algn="ctr">
                <a:lnSpc>
                  <a:spcPts val="11040"/>
                </a:lnSpc>
              </a:pPr>
              <a:r>
                <a:rPr lang="en-US" sz="12000">
                  <a:solidFill>
                    <a:srgbClr val="FFFFFF"/>
                  </a:solidFill>
                  <a:latin typeface="Telegraf Bold Bold"/>
                </a:rPr>
                <a:t>Thank You</a:t>
              </a:r>
            </a:p>
          </p:txBody>
        </p:sp>
        <p:sp>
          <p:nvSpPr>
            <p:cNvPr id="4" name="TextBox 4"/>
            <p:cNvSpPr txBox="1"/>
            <p:nvPr/>
          </p:nvSpPr>
          <p:spPr>
            <a:xfrm>
              <a:off x="0" y="2785321"/>
              <a:ext cx="12906603" cy="672338"/>
            </a:xfrm>
            <a:prstGeom prst="rect">
              <a:avLst/>
            </a:prstGeom>
          </p:spPr>
          <p:txBody>
            <a:bodyPr lIns="0" tIns="0" rIns="0" bIns="0" rtlCol="0" anchor="t">
              <a:spAutoFit/>
            </a:bodyPr>
            <a:lstStyle/>
            <a:p>
              <a:pPr algn="ctr">
                <a:lnSpc>
                  <a:spcPts val="3312"/>
                </a:lnSpc>
              </a:pPr>
              <a:endParaRPr/>
            </a:p>
          </p:txBody>
        </p:sp>
      </p:grpSp>
      <p:grpSp>
        <p:nvGrpSpPr>
          <p:cNvPr id="5" name="Group 5"/>
          <p:cNvGrpSpPr>
            <a:grpSpLocks noChangeAspect="1"/>
          </p:cNvGrpSpPr>
          <p:nvPr/>
        </p:nvGrpSpPr>
        <p:grpSpPr>
          <a:xfrm>
            <a:off x="1980293" y="1893476"/>
            <a:ext cx="782573" cy="782573"/>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6439">
            <a:off x="-1046395" y="6656837"/>
            <a:ext cx="4150190" cy="2075095"/>
          </a:xfrm>
          <a:prstGeom prst="rect">
            <a:avLst/>
          </a:prstGeom>
        </p:spPr>
      </p:pic>
      <p:grpSp>
        <p:nvGrpSpPr>
          <p:cNvPr id="8" name="Group 8"/>
          <p:cNvGrpSpPr/>
          <p:nvPr/>
        </p:nvGrpSpPr>
        <p:grpSpPr>
          <a:xfrm rot="8100000">
            <a:off x="16497178" y="1185552"/>
            <a:ext cx="2105763" cy="1415848"/>
            <a:chOff x="0" y="0"/>
            <a:chExt cx="1930400" cy="1297940"/>
          </a:xfrm>
        </p:grpSpPr>
        <p:sp>
          <p:nvSpPr>
            <p:cNvPr id="9" name="Freeform 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6F6F6"/>
            </a:solidFill>
          </p:spPr>
        </p:sp>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2570">
            <a:off x="15167239" y="8385805"/>
            <a:ext cx="2002337" cy="21260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extBox 2"/>
          <p:cNvSpPr txBox="1"/>
          <p:nvPr/>
        </p:nvSpPr>
        <p:spPr>
          <a:xfrm>
            <a:off x="1028700" y="866993"/>
            <a:ext cx="7018409" cy="228600"/>
          </a:xfrm>
          <a:prstGeom prst="rect">
            <a:avLst/>
          </a:prstGeom>
        </p:spPr>
        <p:txBody>
          <a:bodyPr lIns="0" tIns="0" rIns="0" bIns="0" rtlCol="0" anchor="t">
            <a:spAutoFit/>
          </a:bodyPr>
          <a:lstStyle/>
          <a:p>
            <a:pPr>
              <a:lnSpc>
                <a:spcPts val="1919"/>
              </a:lnSpc>
            </a:pPr>
            <a:r>
              <a:rPr lang="en-US" sz="1599" spc="95">
                <a:solidFill>
                  <a:srgbClr val="2B2B2B"/>
                </a:solidFill>
                <a:latin typeface="Muli Bold"/>
              </a:rPr>
              <a:t>KELOMPOK 7/ DPP D</a:t>
            </a:r>
          </a:p>
        </p:txBody>
      </p:sp>
      <p:grpSp>
        <p:nvGrpSpPr>
          <p:cNvPr id="3" name="Group 3"/>
          <p:cNvGrpSpPr/>
          <p:nvPr/>
        </p:nvGrpSpPr>
        <p:grpSpPr>
          <a:xfrm>
            <a:off x="16773737" y="960735"/>
            <a:ext cx="485563" cy="135929"/>
            <a:chOff x="0" y="0"/>
            <a:chExt cx="1533391" cy="429260"/>
          </a:xfrm>
        </p:grpSpPr>
        <p:sp>
          <p:nvSpPr>
            <p:cNvPr id="4" name="Freeform 4"/>
            <p:cNvSpPr/>
            <p:nvPr/>
          </p:nvSpPr>
          <p:spPr>
            <a:xfrm>
              <a:off x="0" y="-5080"/>
              <a:ext cx="1533391" cy="434340"/>
            </a:xfrm>
            <a:custGeom>
              <a:avLst/>
              <a:gdLst/>
              <a:ahLst/>
              <a:cxnLst/>
              <a:rect l="l" t="t" r="r" b="b"/>
              <a:pathLst>
                <a:path w="1533391" h="434340">
                  <a:moveTo>
                    <a:pt x="1515611" y="187960"/>
                  </a:moveTo>
                  <a:lnTo>
                    <a:pt x="1253991" y="11430"/>
                  </a:lnTo>
                  <a:cubicBezTo>
                    <a:pt x="1236211" y="0"/>
                    <a:pt x="1213351" y="3810"/>
                    <a:pt x="1200651" y="21590"/>
                  </a:cubicBezTo>
                  <a:cubicBezTo>
                    <a:pt x="1189221" y="39370"/>
                    <a:pt x="1193031" y="62230"/>
                    <a:pt x="1210811" y="74930"/>
                  </a:cubicBezTo>
                  <a:lnTo>
                    <a:pt x="1369561" y="181610"/>
                  </a:lnTo>
                  <a:lnTo>
                    <a:pt x="0" y="181610"/>
                  </a:lnTo>
                  <a:lnTo>
                    <a:pt x="0" y="257810"/>
                  </a:lnTo>
                  <a:lnTo>
                    <a:pt x="1369561" y="257810"/>
                  </a:lnTo>
                  <a:lnTo>
                    <a:pt x="1210811" y="364490"/>
                  </a:lnTo>
                  <a:cubicBezTo>
                    <a:pt x="1193031" y="375920"/>
                    <a:pt x="1189221" y="400050"/>
                    <a:pt x="1200651" y="417830"/>
                  </a:cubicBezTo>
                  <a:cubicBezTo>
                    <a:pt x="1208271" y="429260"/>
                    <a:pt x="1219701" y="434340"/>
                    <a:pt x="1232401" y="434340"/>
                  </a:cubicBezTo>
                  <a:cubicBezTo>
                    <a:pt x="1240021" y="434340"/>
                    <a:pt x="1247641" y="431800"/>
                    <a:pt x="1253991" y="427990"/>
                  </a:cubicBezTo>
                  <a:lnTo>
                    <a:pt x="1516881" y="251460"/>
                  </a:lnTo>
                  <a:cubicBezTo>
                    <a:pt x="1527041" y="243840"/>
                    <a:pt x="1533391" y="232410"/>
                    <a:pt x="1533391" y="219710"/>
                  </a:cubicBezTo>
                  <a:cubicBezTo>
                    <a:pt x="1533391" y="207010"/>
                    <a:pt x="1527041" y="195580"/>
                    <a:pt x="1515611" y="187960"/>
                  </a:cubicBezTo>
                  <a:close/>
                </a:path>
              </a:pathLst>
            </a:custGeom>
            <a:solidFill>
              <a:srgbClr val="2B2B2B"/>
            </a:solidFill>
          </p:spPr>
        </p:sp>
      </p:grpSp>
      <p:sp>
        <p:nvSpPr>
          <p:cNvPr id="5" name="TextBox 5"/>
          <p:cNvSpPr txBox="1"/>
          <p:nvPr/>
        </p:nvSpPr>
        <p:spPr>
          <a:xfrm>
            <a:off x="16731344" y="8836772"/>
            <a:ext cx="527956" cy="453326"/>
          </a:xfrm>
          <a:prstGeom prst="rect">
            <a:avLst/>
          </a:prstGeom>
        </p:spPr>
        <p:txBody>
          <a:bodyPr lIns="0" tIns="0" rIns="0" bIns="0" rtlCol="0" anchor="t">
            <a:spAutoFit/>
          </a:bodyPr>
          <a:lstStyle/>
          <a:p>
            <a:pPr algn="ctr">
              <a:lnSpc>
                <a:spcPts val="3600"/>
              </a:lnSpc>
            </a:pPr>
            <a:r>
              <a:rPr lang="en-US" sz="3000" spc="195">
                <a:solidFill>
                  <a:srgbClr val="2B2B2B"/>
                </a:solidFill>
                <a:latin typeface="Playfair Display"/>
              </a:rPr>
              <a:t>03</a:t>
            </a:r>
          </a:p>
        </p:txBody>
      </p:sp>
      <p:grpSp>
        <p:nvGrpSpPr>
          <p:cNvPr id="6" name="Group 6"/>
          <p:cNvGrpSpPr/>
          <p:nvPr/>
        </p:nvGrpSpPr>
        <p:grpSpPr>
          <a:xfrm>
            <a:off x="5714045" y="589577"/>
            <a:ext cx="23359596" cy="3682128"/>
            <a:chOff x="0" y="0"/>
            <a:chExt cx="31146129" cy="4909504"/>
          </a:xfrm>
        </p:grpSpPr>
        <p:sp>
          <p:nvSpPr>
            <p:cNvPr id="7" name="TextBox 7"/>
            <p:cNvSpPr txBox="1"/>
            <p:nvPr/>
          </p:nvSpPr>
          <p:spPr>
            <a:xfrm>
              <a:off x="0" y="66675"/>
              <a:ext cx="31146129" cy="1225245"/>
            </a:xfrm>
            <a:prstGeom prst="rect">
              <a:avLst/>
            </a:prstGeom>
          </p:spPr>
          <p:txBody>
            <a:bodyPr lIns="0" tIns="0" rIns="0" bIns="0" rtlCol="0" anchor="t">
              <a:spAutoFit/>
            </a:bodyPr>
            <a:lstStyle/>
            <a:p>
              <a:pPr>
                <a:lnSpc>
                  <a:spcPts val="6912"/>
                </a:lnSpc>
              </a:pPr>
              <a:r>
                <a:rPr lang="en-US" sz="6400">
                  <a:solidFill>
                    <a:srgbClr val="A4BFE4"/>
                  </a:solidFill>
                  <a:latin typeface="Muli Bold Bold"/>
                </a:rPr>
                <a:t>Value Proporsition</a:t>
              </a:r>
            </a:p>
          </p:txBody>
        </p:sp>
        <p:sp>
          <p:nvSpPr>
            <p:cNvPr id="8" name="TextBox 8"/>
            <p:cNvSpPr txBox="1"/>
            <p:nvPr/>
          </p:nvSpPr>
          <p:spPr>
            <a:xfrm>
              <a:off x="0" y="1500996"/>
              <a:ext cx="15498211" cy="2050796"/>
            </a:xfrm>
            <a:prstGeom prst="rect">
              <a:avLst/>
            </a:prstGeom>
          </p:spPr>
          <p:txBody>
            <a:bodyPr lIns="0" tIns="0" rIns="0" bIns="0" rtlCol="0" anchor="t">
              <a:spAutoFit/>
            </a:bodyPr>
            <a:lstStyle/>
            <a:p>
              <a:pPr algn="just">
                <a:lnSpc>
                  <a:spcPts val="3024"/>
                </a:lnSpc>
                <a:spcBef>
                  <a:spcPct val="0"/>
                </a:spcBef>
              </a:pPr>
              <a:r>
                <a:rPr lang="en-US" sz="2800">
                  <a:solidFill>
                    <a:srgbClr val="2B2B2B"/>
                  </a:solidFill>
                  <a:latin typeface="Muli Regular Bold"/>
                </a:rPr>
                <a:t>Rakit Kuy menyediakan informasi mengenai rakit PC secara lengkap , mudah , dan kredibel sehinggap para pengguna dapat dengan mudah belajar mengenai PC dengan menggunakan fitur – fitur yang tersedia</a:t>
              </a:r>
            </a:p>
          </p:txBody>
        </p:sp>
        <p:sp>
          <p:nvSpPr>
            <p:cNvPr id="9" name="TextBox 9"/>
            <p:cNvSpPr txBox="1"/>
            <p:nvPr/>
          </p:nvSpPr>
          <p:spPr>
            <a:xfrm>
              <a:off x="0" y="4459713"/>
              <a:ext cx="27116258" cy="449792"/>
            </a:xfrm>
            <a:prstGeom prst="rect">
              <a:avLst/>
            </a:prstGeom>
          </p:spPr>
          <p:txBody>
            <a:bodyPr lIns="0" tIns="0" rIns="0" bIns="0" rtlCol="0" anchor="t">
              <a:spAutoFit/>
            </a:bodyPr>
            <a:lstStyle/>
            <a:p>
              <a:pPr>
                <a:lnSpc>
                  <a:spcPts val="2800"/>
                </a:lnSpc>
              </a:pPr>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5124" y="8204208"/>
            <a:ext cx="5277426" cy="2171780"/>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79809" y="8029776"/>
            <a:ext cx="4211550" cy="1733148"/>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8691418"/>
            <a:ext cx="9964604" cy="1684570"/>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45573" y="2430641"/>
            <a:ext cx="4468472" cy="7103062"/>
          </a:xfrm>
          <a:prstGeom prst="rect">
            <a:avLst/>
          </a:prstGeom>
        </p:spPr>
      </p:pic>
      <p:grpSp>
        <p:nvGrpSpPr>
          <p:cNvPr id="14" name="Group 14"/>
          <p:cNvGrpSpPr/>
          <p:nvPr/>
        </p:nvGrpSpPr>
        <p:grpSpPr>
          <a:xfrm>
            <a:off x="5714045" y="3226790"/>
            <a:ext cx="23359596" cy="3301128"/>
            <a:chOff x="0" y="0"/>
            <a:chExt cx="31146129" cy="4401504"/>
          </a:xfrm>
        </p:grpSpPr>
        <p:sp>
          <p:nvSpPr>
            <p:cNvPr id="15" name="TextBox 15"/>
            <p:cNvSpPr txBox="1"/>
            <p:nvPr/>
          </p:nvSpPr>
          <p:spPr>
            <a:xfrm>
              <a:off x="0" y="66675"/>
              <a:ext cx="31146129" cy="1225245"/>
            </a:xfrm>
            <a:prstGeom prst="rect">
              <a:avLst/>
            </a:prstGeom>
          </p:spPr>
          <p:txBody>
            <a:bodyPr lIns="0" tIns="0" rIns="0" bIns="0" rtlCol="0" anchor="t">
              <a:spAutoFit/>
            </a:bodyPr>
            <a:lstStyle/>
            <a:p>
              <a:pPr>
                <a:lnSpc>
                  <a:spcPts val="6912"/>
                </a:lnSpc>
              </a:pPr>
              <a:r>
                <a:rPr lang="en-US" sz="6400">
                  <a:solidFill>
                    <a:srgbClr val="A4BFE4"/>
                  </a:solidFill>
                  <a:latin typeface="Muli Bold Bold"/>
                </a:rPr>
                <a:t>Problem</a:t>
              </a:r>
            </a:p>
          </p:txBody>
        </p:sp>
        <p:sp>
          <p:nvSpPr>
            <p:cNvPr id="16" name="TextBox 16"/>
            <p:cNvSpPr txBox="1"/>
            <p:nvPr/>
          </p:nvSpPr>
          <p:spPr>
            <a:xfrm>
              <a:off x="0" y="1500996"/>
              <a:ext cx="15498211" cy="1542796"/>
            </a:xfrm>
            <a:prstGeom prst="rect">
              <a:avLst/>
            </a:prstGeom>
          </p:spPr>
          <p:txBody>
            <a:bodyPr lIns="0" tIns="0" rIns="0" bIns="0" rtlCol="0" anchor="t">
              <a:spAutoFit/>
            </a:bodyPr>
            <a:lstStyle/>
            <a:p>
              <a:pPr algn="just">
                <a:lnSpc>
                  <a:spcPts val="3024"/>
                </a:lnSpc>
                <a:spcBef>
                  <a:spcPct val="0"/>
                </a:spcBef>
              </a:pPr>
              <a:r>
                <a:rPr lang="en-US" sz="2800">
                  <a:solidFill>
                    <a:srgbClr val="2B2B2B"/>
                  </a:solidFill>
                  <a:latin typeface="Muli Regular Bold"/>
                </a:rPr>
                <a:t>Perakit PC yang kesulitan dalam belajar dan mencari informasi mengenai PC beserta komponen nya sehingga perlu mencari dari berbagai sumber untuk mendapat informasi yang diinginkan</a:t>
              </a:r>
              <a:r>
                <a:rPr lang="en-US" sz="1200">
                  <a:solidFill>
                    <a:srgbClr val="2B2B2B"/>
                  </a:solidFill>
                  <a:latin typeface="Arimo Bold"/>
                </a:rPr>
                <a:t> </a:t>
              </a:r>
            </a:p>
          </p:txBody>
        </p:sp>
        <p:sp>
          <p:nvSpPr>
            <p:cNvPr id="17" name="TextBox 17"/>
            <p:cNvSpPr txBox="1"/>
            <p:nvPr/>
          </p:nvSpPr>
          <p:spPr>
            <a:xfrm>
              <a:off x="0" y="3951713"/>
              <a:ext cx="27116258" cy="449792"/>
            </a:xfrm>
            <a:prstGeom prst="rect">
              <a:avLst/>
            </a:prstGeom>
          </p:spPr>
          <p:txBody>
            <a:bodyPr lIns="0" tIns="0" rIns="0" bIns="0" rtlCol="0" anchor="t">
              <a:spAutoFit/>
            </a:bodyPr>
            <a:lstStyle/>
            <a:p>
              <a:pPr>
                <a:lnSpc>
                  <a:spcPts val="2800"/>
                </a:lnSpc>
              </a:pPr>
              <a:endParaRPr/>
            </a:p>
          </p:txBody>
        </p:sp>
      </p:grpSp>
      <p:grpSp>
        <p:nvGrpSpPr>
          <p:cNvPr id="18" name="Group 18"/>
          <p:cNvGrpSpPr/>
          <p:nvPr/>
        </p:nvGrpSpPr>
        <p:grpSpPr>
          <a:xfrm>
            <a:off x="5714045" y="5762307"/>
            <a:ext cx="23359596" cy="3301128"/>
            <a:chOff x="0" y="0"/>
            <a:chExt cx="31146129" cy="4401504"/>
          </a:xfrm>
        </p:grpSpPr>
        <p:sp>
          <p:nvSpPr>
            <p:cNvPr id="19" name="TextBox 19"/>
            <p:cNvSpPr txBox="1"/>
            <p:nvPr/>
          </p:nvSpPr>
          <p:spPr>
            <a:xfrm>
              <a:off x="0" y="66675"/>
              <a:ext cx="31146129" cy="1225245"/>
            </a:xfrm>
            <a:prstGeom prst="rect">
              <a:avLst/>
            </a:prstGeom>
          </p:spPr>
          <p:txBody>
            <a:bodyPr lIns="0" tIns="0" rIns="0" bIns="0" rtlCol="0" anchor="t">
              <a:spAutoFit/>
            </a:bodyPr>
            <a:lstStyle/>
            <a:p>
              <a:pPr>
                <a:lnSpc>
                  <a:spcPts val="6912"/>
                </a:lnSpc>
              </a:pPr>
              <a:r>
                <a:rPr lang="en-US" sz="6400">
                  <a:solidFill>
                    <a:srgbClr val="A4BFE4"/>
                  </a:solidFill>
                  <a:latin typeface="Muli Bold Bold"/>
                </a:rPr>
                <a:t>Solution Overview</a:t>
              </a:r>
            </a:p>
          </p:txBody>
        </p:sp>
        <p:sp>
          <p:nvSpPr>
            <p:cNvPr id="20" name="TextBox 20"/>
            <p:cNvSpPr txBox="1"/>
            <p:nvPr/>
          </p:nvSpPr>
          <p:spPr>
            <a:xfrm>
              <a:off x="0" y="1500996"/>
              <a:ext cx="15498211" cy="1542796"/>
            </a:xfrm>
            <a:prstGeom prst="rect">
              <a:avLst/>
            </a:prstGeom>
          </p:spPr>
          <p:txBody>
            <a:bodyPr lIns="0" tIns="0" rIns="0" bIns="0" rtlCol="0" anchor="t">
              <a:spAutoFit/>
            </a:bodyPr>
            <a:lstStyle/>
            <a:p>
              <a:pPr algn="just">
                <a:lnSpc>
                  <a:spcPts val="3024"/>
                </a:lnSpc>
                <a:spcBef>
                  <a:spcPct val="0"/>
                </a:spcBef>
              </a:pPr>
              <a:r>
                <a:rPr lang="en-US" sz="2800">
                  <a:solidFill>
                    <a:srgbClr val="2B2B2B"/>
                  </a:solidFill>
                  <a:latin typeface="Muli Regular Bold"/>
                </a:rPr>
                <a:t>Rakit Kuy merupakan aplikasi mobile yang menyediakan informasi mengenai PC secara lengkap yang dapat diakses siapa saja untuk memudahkan dalam melakukan rakit PC</a:t>
              </a:r>
              <a:r>
                <a:rPr lang="en-US" sz="1200">
                  <a:solidFill>
                    <a:srgbClr val="2B2B2B"/>
                  </a:solidFill>
                  <a:latin typeface="Arimo Bold"/>
                </a:rPr>
                <a:t> </a:t>
              </a:r>
            </a:p>
          </p:txBody>
        </p:sp>
        <p:sp>
          <p:nvSpPr>
            <p:cNvPr id="21" name="TextBox 21"/>
            <p:cNvSpPr txBox="1"/>
            <p:nvPr/>
          </p:nvSpPr>
          <p:spPr>
            <a:xfrm>
              <a:off x="0" y="3951713"/>
              <a:ext cx="27116258" cy="449792"/>
            </a:xfrm>
            <a:prstGeom prst="rect">
              <a:avLst/>
            </a:prstGeom>
          </p:spPr>
          <p:txBody>
            <a:bodyPr lIns="0" tIns="0" rIns="0" bIns="0" rtlCol="0" anchor="t">
              <a:spAutoFit/>
            </a:bodyPr>
            <a:lstStyle/>
            <a:p>
              <a:pPr>
                <a:lnSpc>
                  <a:spcPts val="280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sp>
        <p:nvSpPr>
          <p:cNvPr id="2" name="TextBox 2"/>
          <p:cNvSpPr txBox="1"/>
          <p:nvPr/>
        </p:nvSpPr>
        <p:spPr>
          <a:xfrm>
            <a:off x="3016646" y="2853267"/>
            <a:ext cx="11062758" cy="2290233"/>
          </a:xfrm>
          <a:prstGeom prst="rect">
            <a:avLst/>
          </a:prstGeom>
        </p:spPr>
        <p:txBody>
          <a:bodyPr lIns="0" tIns="0" rIns="0" bIns="0" rtlCol="0" anchor="t">
            <a:spAutoFit/>
          </a:bodyPr>
          <a:lstStyle/>
          <a:p>
            <a:pPr>
              <a:lnSpc>
                <a:spcPts val="4439"/>
              </a:lnSpc>
            </a:pPr>
            <a:r>
              <a:rPr lang="en-US" sz="3699">
                <a:solidFill>
                  <a:srgbClr val="304543"/>
                </a:solidFill>
                <a:latin typeface="Telegraf Bold"/>
              </a:rPr>
              <a:t>Taks 1 : (Simple) Mencari forum</a:t>
            </a:r>
            <a:r>
              <a:rPr lang="en-US" sz="100">
                <a:solidFill>
                  <a:srgbClr val="B76435"/>
                </a:solidFill>
                <a:latin typeface="Arimo Bold"/>
              </a:rPr>
              <a:t> </a:t>
            </a:r>
          </a:p>
          <a:p>
            <a:pPr>
              <a:lnSpc>
                <a:spcPts val="4439"/>
              </a:lnSpc>
            </a:pPr>
            <a:r>
              <a:rPr lang="en-US" sz="100">
                <a:solidFill>
                  <a:srgbClr val="F4592F"/>
                </a:solidFill>
                <a:latin typeface="Arimo Bold"/>
              </a:rPr>
              <a:t>User mencari forum unuk berdiskusi dengan sesama pengguna rakit PC untuk berdiskusi</a:t>
            </a:r>
          </a:p>
          <a:p>
            <a:pPr>
              <a:lnSpc>
                <a:spcPts val="4439"/>
              </a:lnSpc>
            </a:pPr>
            <a:endParaRPr lang="en-US" sz="100">
              <a:solidFill>
                <a:srgbClr val="F4592F"/>
              </a:solidFill>
              <a:latin typeface="Arimo Bold"/>
            </a:endParaRPr>
          </a:p>
        </p:txBody>
      </p:sp>
      <p:sp>
        <p:nvSpPr>
          <p:cNvPr id="3" name="TextBox 3"/>
          <p:cNvSpPr txBox="1"/>
          <p:nvPr/>
        </p:nvSpPr>
        <p:spPr>
          <a:xfrm>
            <a:off x="1253081" y="3004511"/>
            <a:ext cx="1385561" cy="1200609"/>
          </a:xfrm>
          <a:prstGeom prst="rect">
            <a:avLst/>
          </a:prstGeom>
        </p:spPr>
        <p:txBody>
          <a:bodyPr lIns="0" tIns="0" rIns="0" bIns="0" rtlCol="0" anchor="t">
            <a:spAutoFit/>
          </a:bodyPr>
          <a:lstStyle/>
          <a:p>
            <a:pPr algn="r">
              <a:lnSpc>
                <a:spcPts val="9018"/>
              </a:lnSpc>
            </a:pPr>
            <a:r>
              <a:rPr lang="en-US" sz="9018" spc="-432">
                <a:solidFill>
                  <a:srgbClr val="0050F5"/>
                </a:solidFill>
                <a:latin typeface="Quicksand"/>
              </a:rPr>
              <a:t>01</a:t>
            </a:r>
          </a:p>
        </p:txBody>
      </p:sp>
      <p:grpSp>
        <p:nvGrpSpPr>
          <p:cNvPr id="4" name="Group 4"/>
          <p:cNvGrpSpPr>
            <a:grpSpLocks noChangeAspect="1"/>
          </p:cNvGrpSpPr>
          <p:nvPr/>
        </p:nvGrpSpPr>
        <p:grpSpPr>
          <a:xfrm>
            <a:off x="533400" y="9322976"/>
            <a:ext cx="495300" cy="49530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50F5"/>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94643">
            <a:off x="377665" y="-31407"/>
            <a:ext cx="3136394" cy="1568197"/>
          </a:xfrm>
          <a:prstGeom prst="rect">
            <a:avLst/>
          </a:prstGeom>
        </p:spPr>
      </p:pic>
      <p:grpSp>
        <p:nvGrpSpPr>
          <p:cNvPr id="7" name="Group 7"/>
          <p:cNvGrpSpPr/>
          <p:nvPr/>
        </p:nvGrpSpPr>
        <p:grpSpPr>
          <a:xfrm rot="8100000">
            <a:off x="16088295" y="1229067"/>
            <a:ext cx="785485" cy="528135"/>
            <a:chOff x="0" y="0"/>
            <a:chExt cx="1930400" cy="1297940"/>
          </a:xfrm>
        </p:grpSpPr>
        <p:sp>
          <p:nvSpPr>
            <p:cNvPr id="8" name="Freeform 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CCDCFF"/>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02570">
            <a:off x="15605902" y="7852115"/>
            <a:ext cx="3237049" cy="3437022"/>
          </a:xfrm>
          <a:prstGeom prst="rect">
            <a:avLst/>
          </a:prstGeom>
        </p:spPr>
      </p:pic>
      <p:sp>
        <p:nvSpPr>
          <p:cNvPr id="10" name="TextBox 10"/>
          <p:cNvSpPr txBox="1"/>
          <p:nvPr/>
        </p:nvSpPr>
        <p:spPr>
          <a:xfrm>
            <a:off x="533400" y="5013173"/>
            <a:ext cx="2173936" cy="1211584"/>
          </a:xfrm>
          <a:prstGeom prst="rect">
            <a:avLst/>
          </a:prstGeom>
        </p:spPr>
        <p:txBody>
          <a:bodyPr lIns="0" tIns="0" rIns="0" bIns="0" rtlCol="0" anchor="t">
            <a:spAutoFit/>
          </a:bodyPr>
          <a:lstStyle/>
          <a:p>
            <a:pPr algn="r">
              <a:lnSpc>
                <a:spcPts val="9075"/>
              </a:lnSpc>
            </a:pPr>
            <a:r>
              <a:rPr lang="en-US" sz="9075" spc="-435">
                <a:solidFill>
                  <a:srgbClr val="A4BFE4"/>
                </a:solidFill>
                <a:latin typeface="Quicksand"/>
              </a:rPr>
              <a:t>02</a:t>
            </a:r>
          </a:p>
        </p:txBody>
      </p:sp>
      <p:sp>
        <p:nvSpPr>
          <p:cNvPr id="11" name="TextBox 11"/>
          <p:cNvSpPr txBox="1"/>
          <p:nvPr/>
        </p:nvSpPr>
        <p:spPr>
          <a:xfrm>
            <a:off x="3016646" y="4898873"/>
            <a:ext cx="14987902" cy="1940814"/>
          </a:xfrm>
          <a:prstGeom prst="rect">
            <a:avLst/>
          </a:prstGeom>
        </p:spPr>
        <p:txBody>
          <a:bodyPr lIns="0" tIns="0" rIns="0" bIns="0" rtlCol="0" anchor="t">
            <a:spAutoFit/>
          </a:bodyPr>
          <a:lstStyle/>
          <a:p>
            <a:pPr>
              <a:lnSpc>
                <a:spcPts val="3888"/>
              </a:lnSpc>
              <a:spcBef>
                <a:spcPct val="0"/>
              </a:spcBef>
            </a:pPr>
            <a:r>
              <a:rPr lang="en-US" sz="3600">
                <a:solidFill>
                  <a:srgbClr val="799191"/>
                </a:solidFill>
                <a:latin typeface="Muli Bold Bold"/>
              </a:rPr>
              <a:t>Task 2 :(Moderate) Mencari Informasi dan Benchmark Produk</a:t>
            </a:r>
          </a:p>
          <a:p>
            <a:pPr>
              <a:lnSpc>
                <a:spcPts val="3888"/>
              </a:lnSpc>
              <a:spcBef>
                <a:spcPct val="0"/>
              </a:spcBef>
            </a:pPr>
            <a:r>
              <a:rPr lang="en-US" sz="3600">
                <a:solidFill>
                  <a:srgbClr val="304543"/>
                </a:solidFill>
                <a:latin typeface="Muli Bold Bold"/>
              </a:rPr>
              <a:t>User mencari informasi mengenai komponen PC dan melakukan benchmark untuk membandingkan keunggunlan dua barang yang sejenis</a:t>
            </a:r>
          </a:p>
        </p:txBody>
      </p:sp>
      <p:sp>
        <p:nvSpPr>
          <p:cNvPr id="12" name="TextBox 12"/>
          <p:cNvSpPr txBox="1"/>
          <p:nvPr/>
        </p:nvSpPr>
        <p:spPr>
          <a:xfrm>
            <a:off x="1293792" y="7333340"/>
            <a:ext cx="1413543" cy="1200719"/>
          </a:xfrm>
          <a:prstGeom prst="rect">
            <a:avLst/>
          </a:prstGeom>
        </p:spPr>
        <p:txBody>
          <a:bodyPr lIns="0" tIns="0" rIns="0" bIns="0" rtlCol="0" anchor="t">
            <a:spAutoFit/>
          </a:bodyPr>
          <a:lstStyle/>
          <a:p>
            <a:pPr algn="r">
              <a:lnSpc>
                <a:spcPts val="9022"/>
              </a:lnSpc>
            </a:pPr>
            <a:r>
              <a:rPr lang="en-US" sz="9022" spc="-433">
                <a:solidFill>
                  <a:srgbClr val="A6A6A6"/>
                </a:solidFill>
                <a:latin typeface="Quicksand"/>
              </a:rPr>
              <a:t>03</a:t>
            </a:r>
          </a:p>
        </p:txBody>
      </p:sp>
      <p:sp>
        <p:nvSpPr>
          <p:cNvPr id="13" name="TextBox 13"/>
          <p:cNvSpPr txBox="1"/>
          <p:nvPr/>
        </p:nvSpPr>
        <p:spPr>
          <a:xfrm>
            <a:off x="3016646" y="7166474"/>
            <a:ext cx="13928825" cy="1924474"/>
          </a:xfrm>
          <a:prstGeom prst="rect">
            <a:avLst/>
          </a:prstGeom>
        </p:spPr>
        <p:txBody>
          <a:bodyPr lIns="0" tIns="0" rIns="0" bIns="0" rtlCol="0" anchor="t">
            <a:spAutoFit/>
          </a:bodyPr>
          <a:lstStyle/>
          <a:p>
            <a:pPr>
              <a:lnSpc>
                <a:spcPts val="3783"/>
              </a:lnSpc>
              <a:spcBef>
                <a:spcPct val="0"/>
              </a:spcBef>
            </a:pPr>
            <a:r>
              <a:rPr lang="en-US" sz="3503">
                <a:solidFill>
                  <a:srgbClr val="E37E40"/>
                </a:solidFill>
                <a:latin typeface="Muli Bold Bold"/>
              </a:rPr>
              <a:t>Task 3 : (Kompleks) Simulasi Produk</a:t>
            </a:r>
          </a:p>
          <a:p>
            <a:pPr>
              <a:lnSpc>
                <a:spcPts val="3783"/>
              </a:lnSpc>
              <a:spcBef>
                <a:spcPct val="0"/>
              </a:spcBef>
            </a:pPr>
            <a:r>
              <a:rPr lang="en-US" sz="3503">
                <a:solidFill>
                  <a:srgbClr val="A6A6A6"/>
                </a:solidFill>
                <a:latin typeface="Muli Bold Bold"/>
              </a:rPr>
              <a:t>User melakukan percobaan menyusun komponen yang diinginkan untuk melihat visualisasi, peforma, dan harga dari PC </a:t>
            </a:r>
          </a:p>
        </p:txBody>
      </p:sp>
      <p:sp>
        <p:nvSpPr>
          <p:cNvPr id="14" name="TextBox 14"/>
          <p:cNvSpPr txBox="1"/>
          <p:nvPr/>
        </p:nvSpPr>
        <p:spPr>
          <a:xfrm>
            <a:off x="8376429" y="838417"/>
            <a:ext cx="2853025" cy="1119153"/>
          </a:xfrm>
          <a:prstGeom prst="rect">
            <a:avLst/>
          </a:prstGeom>
        </p:spPr>
        <p:txBody>
          <a:bodyPr lIns="0" tIns="0" rIns="0" bIns="0" rtlCol="0" anchor="t">
            <a:spAutoFit/>
          </a:bodyPr>
          <a:lstStyle/>
          <a:p>
            <a:pPr algn="ctr">
              <a:lnSpc>
                <a:spcPts val="8551"/>
              </a:lnSpc>
              <a:spcBef>
                <a:spcPct val="0"/>
              </a:spcBef>
            </a:pPr>
            <a:r>
              <a:rPr lang="en-US" sz="7918">
                <a:solidFill>
                  <a:srgbClr val="545454"/>
                </a:solidFill>
                <a:latin typeface="Muli Bold Bold"/>
              </a:rPr>
              <a:t>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4BFE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5" r="5225"/>
          <a:stretch>
            <a:fillRect/>
          </a:stretch>
        </p:blipFill>
        <p:spPr>
          <a:xfrm rot="5400000" flipV="1">
            <a:off x="7343209" y="3784883"/>
            <a:ext cx="8125376" cy="885147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844103" y="1087985"/>
            <a:ext cx="6783771" cy="8111030"/>
          </a:xfrm>
          <a:prstGeom prst="rect">
            <a:avLst/>
          </a:prstGeom>
        </p:spPr>
      </p:pic>
      <p:sp>
        <p:nvSpPr>
          <p:cNvPr id="4" name="TextBox 4"/>
          <p:cNvSpPr txBox="1"/>
          <p:nvPr/>
        </p:nvSpPr>
        <p:spPr>
          <a:xfrm>
            <a:off x="2353144" y="2835595"/>
            <a:ext cx="6320095" cy="4131945"/>
          </a:xfrm>
          <a:prstGeom prst="rect">
            <a:avLst/>
          </a:prstGeom>
        </p:spPr>
        <p:txBody>
          <a:bodyPr lIns="0" tIns="0" rIns="0" bIns="0" rtlCol="0" anchor="t">
            <a:spAutoFit/>
          </a:bodyPr>
          <a:lstStyle/>
          <a:p>
            <a:pPr>
              <a:lnSpc>
                <a:spcPts val="10560"/>
              </a:lnSpc>
            </a:pPr>
            <a:r>
              <a:rPr lang="en-US" sz="9600">
                <a:solidFill>
                  <a:srgbClr val="FFFFFF"/>
                </a:solidFill>
                <a:latin typeface="Telegraf Bold"/>
              </a:rPr>
              <a:t>Revised Interface Design?</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30328">
            <a:off x="-697259" y="702220"/>
            <a:ext cx="2688878" cy="2854986"/>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303587">
            <a:off x="14924924" y="5650373"/>
            <a:ext cx="1343134" cy="671567"/>
          </a:xfrm>
          <a:prstGeom prst="rect">
            <a:avLst/>
          </a:prstGeom>
        </p:spPr>
      </p:pic>
      <p:grpSp>
        <p:nvGrpSpPr>
          <p:cNvPr id="7" name="Group 7"/>
          <p:cNvGrpSpPr>
            <a:grpSpLocks noChangeAspect="1"/>
          </p:cNvGrpSpPr>
          <p:nvPr/>
        </p:nvGrpSpPr>
        <p:grpSpPr>
          <a:xfrm>
            <a:off x="14627874" y="1882063"/>
            <a:ext cx="495300" cy="495300"/>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9" name="Group 9"/>
          <p:cNvGrpSpPr/>
          <p:nvPr/>
        </p:nvGrpSpPr>
        <p:grpSpPr>
          <a:xfrm rot="1454278">
            <a:off x="1978077" y="8557046"/>
            <a:ext cx="342860" cy="230528"/>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0050F5"/>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116392" y="1707112"/>
            <a:ext cx="803032" cy="142875"/>
            <a:chOff x="0" y="0"/>
            <a:chExt cx="1070710" cy="190500"/>
          </a:xfrm>
        </p:grpSpPr>
        <p:grpSp>
          <p:nvGrpSpPr>
            <p:cNvPr id="3" name="Group 3"/>
            <p:cNvGrpSpPr>
              <a:grpSpLocks noChangeAspect="1"/>
            </p:cNvGrpSpPr>
            <p:nvPr/>
          </p:nvGrpSpPr>
          <p:grpSpPr>
            <a:xfrm>
              <a:off x="586807" y="0"/>
              <a:ext cx="190500" cy="1905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5757"/>
              </a:solidFill>
            </p:spPr>
          </p:sp>
        </p:grpSp>
        <p:grpSp>
          <p:nvGrpSpPr>
            <p:cNvPr id="5" name="Group 5"/>
            <p:cNvGrpSpPr>
              <a:grpSpLocks noChangeAspect="1"/>
            </p:cNvGrpSpPr>
            <p:nvPr/>
          </p:nvGrpSpPr>
          <p:grpSpPr>
            <a:xfrm>
              <a:off x="293403" y="0"/>
              <a:ext cx="190500" cy="1905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100F0D"/>
              </a:solidFill>
            </p:spPr>
          </p:sp>
        </p:grpSp>
        <p:grpSp>
          <p:nvGrpSpPr>
            <p:cNvPr id="7" name="Group 7"/>
            <p:cNvGrpSpPr>
              <a:grpSpLocks noChangeAspect="1"/>
            </p:cNvGrpSpPr>
            <p:nvPr/>
          </p:nvGrpSpPr>
          <p:grpSpPr>
            <a:xfrm>
              <a:off x="880210" y="0"/>
              <a:ext cx="190500" cy="19050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100F0D"/>
              </a:solidFill>
            </p:spPr>
          </p:sp>
        </p:grpSp>
        <p:grpSp>
          <p:nvGrpSpPr>
            <p:cNvPr id="9" name="Group 9"/>
            <p:cNvGrpSpPr>
              <a:grpSpLocks noChangeAspect="1"/>
            </p:cNvGrpSpPr>
            <p:nvPr/>
          </p:nvGrpSpPr>
          <p:grpSpPr>
            <a:xfrm>
              <a:off x="0" y="0"/>
              <a:ext cx="190500" cy="19050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100F0D"/>
              </a:solidFill>
            </p:spPr>
          </p:sp>
        </p:grpSp>
      </p:grpSp>
      <p:sp>
        <p:nvSpPr>
          <p:cNvPr id="11" name="AutoShape 11"/>
          <p:cNvSpPr/>
          <p:nvPr/>
        </p:nvSpPr>
        <p:spPr>
          <a:xfrm>
            <a:off x="8437324" y="1763004"/>
            <a:ext cx="1199072" cy="31091"/>
          </a:xfrm>
          <a:prstGeom prst="rect">
            <a:avLst/>
          </a:prstGeom>
          <a:solidFill>
            <a:srgbClr val="100F0D"/>
          </a:solidFill>
        </p:spPr>
      </p:sp>
      <p:pic>
        <p:nvPicPr>
          <p:cNvPr id="12" name="Picture 12"/>
          <p:cNvPicPr>
            <a:picLocks noChangeAspect="1"/>
          </p:cNvPicPr>
          <p:nvPr/>
        </p:nvPicPr>
        <p:blipFill>
          <a:blip r:embed="rId2"/>
          <a:srcRect/>
          <a:stretch>
            <a:fillRect/>
          </a:stretch>
        </p:blipFill>
        <p:spPr>
          <a:xfrm>
            <a:off x="1028700" y="2537242"/>
            <a:ext cx="2872136" cy="6161194"/>
          </a:xfrm>
          <a:prstGeom prst="rect">
            <a:avLst/>
          </a:prstGeom>
        </p:spPr>
      </p:pic>
      <p:sp>
        <p:nvSpPr>
          <p:cNvPr id="13" name="AutoShape 13"/>
          <p:cNvSpPr/>
          <p:nvPr/>
        </p:nvSpPr>
        <p:spPr>
          <a:xfrm>
            <a:off x="4290242" y="5617839"/>
            <a:ext cx="1285153" cy="0"/>
          </a:xfrm>
          <a:prstGeom prst="line">
            <a:avLst/>
          </a:prstGeom>
          <a:ln w="114300" cap="rnd">
            <a:solidFill>
              <a:srgbClr val="000000"/>
            </a:solidFill>
            <a:prstDash val="solid"/>
            <a:headEnd type="none" w="sm" len="sm"/>
            <a:tailEnd type="triangle" w="lg" len="med"/>
          </a:ln>
        </p:spPr>
      </p:sp>
      <p:pic>
        <p:nvPicPr>
          <p:cNvPr id="14" name="Picture 14"/>
          <p:cNvPicPr>
            <a:picLocks noChangeAspect="1"/>
          </p:cNvPicPr>
          <p:nvPr/>
        </p:nvPicPr>
        <p:blipFill>
          <a:blip r:embed="rId3"/>
          <a:srcRect/>
          <a:stretch>
            <a:fillRect/>
          </a:stretch>
        </p:blipFill>
        <p:spPr>
          <a:xfrm>
            <a:off x="5812564" y="2537242"/>
            <a:ext cx="12258049" cy="6043702"/>
          </a:xfrm>
          <a:prstGeom prst="rect">
            <a:avLst/>
          </a:prstGeom>
        </p:spPr>
      </p:pic>
      <p:grpSp>
        <p:nvGrpSpPr>
          <p:cNvPr id="15" name="Group 15"/>
          <p:cNvGrpSpPr/>
          <p:nvPr/>
        </p:nvGrpSpPr>
        <p:grpSpPr>
          <a:xfrm>
            <a:off x="5812564" y="671577"/>
            <a:ext cx="7047393" cy="1474088"/>
            <a:chOff x="0" y="0"/>
            <a:chExt cx="9396524" cy="1965450"/>
          </a:xfrm>
        </p:grpSpPr>
        <p:sp>
          <p:nvSpPr>
            <p:cNvPr id="16" name="TextBox 16"/>
            <p:cNvSpPr txBox="1"/>
            <p:nvPr/>
          </p:nvSpPr>
          <p:spPr>
            <a:xfrm>
              <a:off x="0" y="114300"/>
              <a:ext cx="9396524" cy="1138677"/>
            </a:xfrm>
            <a:prstGeom prst="rect">
              <a:avLst/>
            </a:prstGeom>
          </p:spPr>
          <p:txBody>
            <a:bodyPr lIns="0" tIns="0" rIns="0" bIns="0" rtlCol="0" anchor="t">
              <a:spAutoFit/>
            </a:bodyPr>
            <a:lstStyle/>
            <a:p>
              <a:pPr algn="ctr">
                <a:lnSpc>
                  <a:spcPts val="6210"/>
                </a:lnSpc>
              </a:pPr>
              <a:r>
                <a:rPr lang="en-US" sz="6210">
                  <a:solidFill>
                    <a:srgbClr val="100F0D"/>
                  </a:solidFill>
                  <a:latin typeface="Halant Medium Bold"/>
                </a:rPr>
                <a:t>Major Change #1</a:t>
              </a:r>
            </a:p>
          </p:txBody>
        </p:sp>
        <p:sp>
          <p:nvSpPr>
            <p:cNvPr id="17" name="TextBox 17"/>
            <p:cNvSpPr txBox="1"/>
            <p:nvPr/>
          </p:nvSpPr>
          <p:spPr>
            <a:xfrm>
              <a:off x="0" y="1627425"/>
              <a:ext cx="9396524" cy="338026"/>
            </a:xfrm>
            <a:prstGeom prst="rect">
              <a:avLst/>
            </a:prstGeom>
          </p:spPr>
          <p:txBody>
            <a:bodyPr lIns="0" tIns="0" rIns="0" bIns="0" rtlCol="0" anchor="t">
              <a:spAutoFit/>
            </a:bodyPr>
            <a:lstStyle/>
            <a:p>
              <a:pPr algn="ctr">
                <a:lnSpc>
                  <a:spcPts val="1999"/>
                </a:lnSpc>
              </a:pPr>
              <a:endParaRPr/>
            </a:p>
          </p:txBody>
        </p:sp>
      </p:grpSp>
      <p:sp>
        <p:nvSpPr>
          <p:cNvPr id="18" name="TextBox 18"/>
          <p:cNvSpPr txBox="1"/>
          <p:nvPr/>
        </p:nvSpPr>
        <p:spPr>
          <a:xfrm>
            <a:off x="7368576" y="1637042"/>
            <a:ext cx="588753" cy="330640"/>
          </a:xfrm>
          <a:prstGeom prst="rect">
            <a:avLst/>
          </a:prstGeom>
        </p:spPr>
        <p:txBody>
          <a:bodyPr lIns="0" tIns="0" rIns="0" bIns="0" rtlCol="0" anchor="t">
            <a:spAutoFit/>
          </a:bodyPr>
          <a:lstStyle/>
          <a:p>
            <a:pPr>
              <a:lnSpc>
                <a:spcPts val="2500"/>
              </a:lnSpc>
            </a:pPr>
            <a:r>
              <a:rPr lang="en-US" sz="2500" spc="125">
                <a:solidFill>
                  <a:srgbClr val="100F0D"/>
                </a:solidFill>
                <a:latin typeface="Halant Medium Bold"/>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grpSp>
        <p:nvGrpSpPr>
          <p:cNvPr id="2" name="Group 2"/>
          <p:cNvGrpSpPr/>
          <p:nvPr/>
        </p:nvGrpSpPr>
        <p:grpSpPr>
          <a:xfrm>
            <a:off x="851050" y="1005442"/>
            <a:ext cx="17436950" cy="3301128"/>
            <a:chOff x="0" y="0"/>
            <a:chExt cx="23249266" cy="4401504"/>
          </a:xfrm>
        </p:grpSpPr>
        <p:sp>
          <p:nvSpPr>
            <p:cNvPr id="3" name="TextBox 3"/>
            <p:cNvSpPr txBox="1"/>
            <p:nvPr/>
          </p:nvSpPr>
          <p:spPr>
            <a:xfrm>
              <a:off x="0" y="66675"/>
              <a:ext cx="23249266" cy="1225245"/>
            </a:xfrm>
            <a:prstGeom prst="rect">
              <a:avLst/>
            </a:prstGeom>
          </p:spPr>
          <p:txBody>
            <a:bodyPr lIns="0" tIns="0" rIns="0" bIns="0" rtlCol="0" anchor="t">
              <a:spAutoFit/>
            </a:bodyPr>
            <a:lstStyle/>
            <a:p>
              <a:pPr>
                <a:lnSpc>
                  <a:spcPts val="6912"/>
                </a:lnSpc>
              </a:pPr>
              <a:r>
                <a:rPr lang="en-US" sz="6400">
                  <a:solidFill>
                    <a:srgbClr val="A4BFE4"/>
                  </a:solidFill>
                  <a:latin typeface="Muli Bold Bold"/>
                </a:rPr>
                <a:t>Before</a:t>
              </a:r>
            </a:p>
          </p:txBody>
        </p:sp>
        <p:sp>
          <p:nvSpPr>
            <p:cNvPr id="4" name="TextBox 4"/>
            <p:cNvSpPr txBox="1"/>
            <p:nvPr/>
          </p:nvSpPr>
          <p:spPr>
            <a:xfrm>
              <a:off x="0" y="1500996"/>
              <a:ext cx="11568759" cy="1542796"/>
            </a:xfrm>
            <a:prstGeom prst="rect">
              <a:avLst/>
            </a:prstGeom>
          </p:spPr>
          <p:txBody>
            <a:bodyPr lIns="0" tIns="0" rIns="0" bIns="0" rtlCol="0" anchor="t">
              <a:spAutoFit/>
            </a:bodyPr>
            <a:lstStyle/>
            <a:p>
              <a:pPr algn="just">
                <a:lnSpc>
                  <a:spcPts val="3024"/>
                </a:lnSpc>
                <a:spcBef>
                  <a:spcPct val="0"/>
                </a:spcBef>
              </a:pPr>
              <a:r>
                <a:rPr lang="en-US" sz="2800">
                  <a:solidFill>
                    <a:srgbClr val="2B2B2B"/>
                  </a:solidFill>
                  <a:latin typeface="Muli Regular Bold"/>
                </a:rPr>
                <a:t>Pada design sebelumnya masih sederhana dan kurang dalam pengalaman penggunanya sehingga perlu ditambahkan pengalaman baru </a:t>
              </a:r>
            </a:p>
          </p:txBody>
        </p:sp>
        <p:sp>
          <p:nvSpPr>
            <p:cNvPr id="5" name="TextBox 5"/>
            <p:cNvSpPr txBox="1"/>
            <p:nvPr/>
          </p:nvSpPr>
          <p:spPr>
            <a:xfrm>
              <a:off x="0" y="3951713"/>
              <a:ext cx="20241138" cy="449792"/>
            </a:xfrm>
            <a:prstGeom prst="rect">
              <a:avLst/>
            </a:prstGeom>
          </p:spPr>
          <p:txBody>
            <a:bodyPr lIns="0" tIns="0" rIns="0" bIns="0" rtlCol="0" anchor="t">
              <a:spAutoFit/>
            </a:bodyPr>
            <a:lstStyle/>
            <a:p>
              <a:pPr>
                <a:lnSpc>
                  <a:spcPts val="2800"/>
                </a:lnSpc>
              </a:pPr>
              <a:endParaRPr/>
            </a:p>
          </p:txBody>
        </p:sp>
      </p:grpSp>
      <p:grpSp>
        <p:nvGrpSpPr>
          <p:cNvPr id="6" name="Group 6"/>
          <p:cNvGrpSpPr/>
          <p:nvPr/>
        </p:nvGrpSpPr>
        <p:grpSpPr>
          <a:xfrm>
            <a:off x="851050" y="4956503"/>
            <a:ext cx="17436950" cy="4063128"/>
            <a:chOff x="0" y="0"/>
            <a:chExt cx="23249266" cy="5417504"/>
          </a:xfrm>
        </p:grpSpPr>
        <p:sp>
          <p:nvSpPr>
            <p:cNvPr id="7" name="TextBox 7"/>
            <p:cNvSpPr txBox="1"/>
            <p:nvPr/>
          </p:nvSpPr>
          <p:spPr>
            <a:xfrm>
              <a:off x="0" y="66675"/>
              <a:ext cx="23249266" cy="1225245"/>
            </a:xfrm>
            <a:prstGeom prst="rect">
              <a:avLst/>
            </a:prstGeom>
          </p:spPr>
          <p:txBody>
            <a:bodyPr lIns="0" tIns="0" rIns="0" bIns="0" rtlCol="0" anchor="t">
              <a:spAutoFit/>
            </a:bodyPr>
            <a:lstStyle/>
            <a:p>
              <a:pPr>
                <a:lnSpc>
                  <a:spcPts val="6912"/>
                </a:lnSpc>
              </a:pPr>
              <a:r>
                <a:rPr lang="en-US" sz="6400">
                  <a:solidFill>
                    <a:srgbClr val="A4BFE4"/>
                  </a:solidFill>
                  <a:latin typeface="Muli Bold Bold"/>
                </a:rPr>
                <a:t>Revised</a:t>
              </a:r>
            </a:p>
          </p:txBody>
        </p:sp>
        <p:sp>
          <p:nvSpPr>
            <p:cNvPr id="8" name="TextBox 8"/>
            <p:cNvSpPr txBox="1"/>
            <p:nvPr/>
          </p:nvSpPr>
          <p:spPr>
            <a:xfrm>
              <a:off x="0" y="1491471"/>
              <a:ext cx="11568759" cy="2568321"/>
            </a:xfrm>
            <a:prstGeom prst="rect">
              <a:avLst/>
            </a:prstGeom>
          </p:spPr>
          <p:txBody>
            <a:bodyPr lIns="0" tIns="0" rIns="0" bIns="0" rtlCol="0" anchor="t">
              <a:spAutoFit/>
            </a:bodyPr>
            <a:lstStyle/>
            <a:p>
              <a:pPr algn="just">
                <a:lnSpc>
                  <a:spcPts val="3023"/>
                </a:lnSpc>
              </a:pPr>
              <a:r>
                <a:rPr lang="en-US" sz="2800">
                  <a:solidFill>
                    <a:srgbClr val="2B2B2B"/>
                  </a:solidFill>
                  <a:latin typeface="Muli Regular Bold"/>
                </a:rPr>
                <a:t>Setalah direvisi terdapat halaman penambahan group selain itu </a:t>
              </a:r>
              <a:r>
                <a:rPr lang="en-US" sz="2799">
                  <a:solidFill>
                    <a:srgbClr val="2B2B2B"/>
                  </a:solidFill>
                  <a:latin typeface="Muli Regular Bold"/>
                </a:rPr>
                <a:t>adanya pencarian group sesuai dengan wilayah tempat tinggal dan penambahan group baru yang </a:t>
              </a:r>
            </a:p>
            <a:p>
              <a:pPr algn="just">
                <a:lnSpc>
                  <a:spcPts val="3024"/>
                </a:lnSpc>
                <a:spcBef>
                  <a:spcPct val="0"/>
                </a:spcBef>
              </a:pPr>
              <a:endParaRPr lang="en-US" sz="2799">
                <a:solidFill>
                  <a:srgbClr val="2B2B2B"/>
                </a:solidFill>
                <a:latin typeface="Muli Regular Bold"/>
              </a:endParaRPr>
            </a:p>
          </p:txBody>
        </p:sp>
        <p:sp>
          <p:nvSpPr>
            <p:cNvPr id="9" name="TextBox 9"/>
            <p:cNvSpPr txBox="1"/>
            <p:nvPr/>
          </p:nvSpPr>
          <p:spPr>
            <a:xfrm>
              <a:off x="0" y="4967713"/>
              <a:ext cx="20241138" cy="449792"/>
            </a:xfrm>
            <a:prstGeom prst="rect">
              <a:avLst/>
            </a:prstGeom>
          </p:spPr>
          <p:txBody>
            <a:bodyPr lIns="0" tIns="0" rIns="0" bIns="0" rtlCol="0" anchor="t">
              <a:spAutoFit/>
            </a:bodyPr>
            <a:lstStyle/>
            <a:p>
              <a:pPr>
                <a:lnSpc>
                  <a:spcPts val="2800"/>
                </a:lnSpc>
              </a:pPr>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98296" y="5143500"/>
            <a:ext cx="3789704" cy="51465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0116392" y="1090503"/>
            <a:ext cx="803032" cy="142875"/>
            <a:chOff x="0" y="0"/>
            <a:chExt cx="1070710" cy="190500"/>
          </a:xfrm>
        </p:grpSpPr>
        <p:grpSp>
          <p:nvGrpSpPr>
            <p:cNvPr id="3" name="Group 3"/>
            <p:cNvGrpSpPr>
              <a:grpSpLocks noChangeAspect="1"/>
            </p:cNvGrpSpPr>
            <p:nvPr/>
          </p:nvGrpSpPr>
          <p:grpSpPr>
            <a:xfrm>
              <a:off x="586807" y="0"/>
              <a:ext cx="190500" cy="1905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5757"/>
              </a:solidFill>
            </p:spPr>
          </p:sp>
        </p:grpSp>
        <p:grpSp>
          <p:nvGrpSpPr>
            <p:cNvPr id="5" name="Group 5"/>
            <p:cNvGrpSpPr>
              <a:grpSpLocks noChangeAspect="1"/>
            </p:cNvGrpSpPr>
            <p:nvPr/>
          </p:nvGrpSpPr>
          <p:grpSpPr>
            <a:xfrm>
              <a:off x="293403" y="0"/>
              <a:ext cx="190500" cy="1905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100F0D"/>
              </a:solidFill>
            </p:spPr>
          </p:sp>
        </p:grpSp>
        <p:grpSp>
          <p:nvGrpSpPr>
            <p:cNvPr id="7" name="Group 7"/>
            <p:cNvGrpSpPr>
              <a:grpSpLocks noChangeAspect="1"/>
            </p:cNvGrpSpPr>
            <p:nvPr/>
          </p:nvGrpSpPr>
          <p:grpSpPr>
            <a:xfrm>
              <a:off x="880210" y="0"/>
              <a:ext cx="190500" cy="19050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100F0D"/>
              </a:solidFill>
            </p:spPr>
          </p:sp>
        </p:grpSp>
        <p:grpSp>
          <p:nvGrpSpPr>
            <p:cNvPr id="9" name="Group 9"/>
            <p:cNvGrpSpPr>
              <a:grpSpLocks noChangeAspect="1"/>
            </p:cNvGrpSpPr>
            <p:nvPr/>
          </p:nvGrpSpPr>
          <p:grpSpPr>
            <a:xfrm>
              <a:off x="0" y="0"/>
              <a:ext cx="190500" cy="19050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100F0D"/>
              </a:solidFill>
            </p:spPr>
          </p:sp>
        </p:grpSp>
      </p:grpSp>
      <p:sp>
        <p:nvSpPr>
          <p:cNvPr id="11" name="AutoShape 11"/>
          <p:cNvSpPr/>
          <p:nvPr/>
        </p:nvSpPr>
        <p:spPr>
          <a:xfrm>
            <a:off x="8433281" y="1202287"/>
            <a:ext cx="1199072" cy="31091"/>
          </a:xfrm>
          <a:prstGeom prst="rect">
            <a:avLst/>
          </a:prstGeom>
          <a:solidFill>
            <a:srgbClr val="100F0D"/>
          </a:solidFill>
        </p:spPr>
      </p:sp>
      <p:pic>
        <p:nvPicPr>
          <p:cNvPr id="12" name="Picture 12"/>
          <p:cNvPicPr>
            <a:picLocks noChangeAspect="1"/>
          </p:cNvPicPr>
          <p:nvPr/>
        </p:nvPicPr>
        <p:blipFill>
          <a:blip r:embed="rId2"/>
          <a:srcRect/>
          <a:stretch>
            <a:fillRect/>
          </a:stretch>
        </p:blipFill>
        <p:spPr>
          <a:xfrm>
            <a:off x="319769" y="2665050"/>
            <a:ext cx="7924509" cy="5549825"/>
          </a:xfrm>
          <a:prstGeom prst="rect">
            <a:avLst/>
          </a:prstGeom>
        </p:spPr>
      </p:pic>
      <p:sp>
        <p:nvSpPr>
          <p:cNvPr id="13" name="AutoShape 13"/>
          <p:cNvSpPr/>
          <p:nvPr/>
        </p:nvSpPr>
        <p:spPr>
          <a:xfrm>
            <a:off x="8438999" y="5750559"/>
            <a:ext cx="1193353" cy="0"/>
          </a:xfrm>
          <a:prstGeom prst="line">
            <a:avLst/>
          </a:prstGeom>
          <a:ln w="152400" cap="rnd">
            <a:solidFill>
              <a:srgbClr val="000000"/>
            </a:solidFill>
            <a:prstDash val="solid"/>
            <a:headEnd type="none" w="sm" len="sm"/>
            <a:tailEnd type="triangle" w="lg" len="med"/>
          </a:ln>
        </p:spPr>
      </p:sp>
      <p:pic>
        <p:nvPicPr>
          <p:cNvPr id="14" name="Picture 14"/>
          <p:cNvPicPr>
            <a:picLocks noChangeAspect="1"/>
          </p:cNvPicPr>
          <p:nvPr/>
        </p:nvPicPr>
        <p:blipFill>
          <a:blip r:embed="rId3"/>
          <a:srcRect/>
          <a:stretch>
            <a:fillRect/>
          </a:stretch>
        </p:blipFill>
        <p:spPr>
          <a:xfrm>
            <a:off x="10116392" y="1233378"/>
            <a:ext cx="6856824" cy="4752428"/>
          </a:xfrm>
          <a:prstGeom prst="rect">
            <a:avLst/>
          </a:prstGeom>
        </p:spPr>
      </p:pic>
      <p:pic>
        <p:nvPicPr>
          <p:cNvPr id="15" name="Picture 15"/>
          <p:cNvPicPr>
            <a:picLocks noChangeAspect="1"/>
          </p:cNvPicPr>
          <p:nvPr/>
        </p:nvPicPr>
        <p:blipFill>
          <a:blip r:embed="rId4"/>
          <a:srcRect/>
          <a:stretch>
            <a:fillRect/>
          </a:stretch>
        </p:blipFill>
        <p:spPr>
          <a:xfrm>
            <a:off x="10517908" y="5902959"/>
            <a:ext cx="6212308" cy="4294733"/>
          </a:xfrm>
          <a:prstGeom prst="rect">
            <a:avLst/>
          </a:prstGeom>
        </p:spPr>
      </p:pic>
      <p:grpSp>
        <p:nvGrpSpPr>
          <p:cNvPr id="16" name="Group 16"/>
          <p:cNvGrpSpPr/>
          <p:nvPr/>
        </p:nvGrpSpPr>
        <p:grpSpPr>
          <a:xfrm>
            <a:off x="5603274" y="0"/>
            <a:ext cx="8066245" cy="1584014"/>
            <a:chOff x="0" y="0"/>
            <a:chExt cx="10754993" cy="2112019"/>
          </a:xfrm>
        </p:grpSpPr>
        <p:sp>
          <p:nvSpPr>
            <p:cNvPr id="17" name="TextBox 17"/>
            <p:cNvSpPr txBox="1"/>
            <p:nvPr/>
          </p:nvSpPr>
          <p:spPr>
            <a:xfrm>
              <a:off x="0" y="114300"/>
              <a:ext cx="10754993" cy="1182242"/>
            </a:xfrm>
            <a:prstGeom prst="rect">
              <a:avLst/>
            </a:prstGeom>
          </p:spPr>
          <p:txBody>
            <a:bodyPr lIns="0" tIns="0" rIns="0" bIns="0" rtlCol="0" anchor="t">
              <a:spAutoFit/>
            </a:bodyPr>
            <a:lstStyle/>
            <a:p>
              <a:pPr algn="ctr">
                <a:lnSpc>
                  <a:spcPts val="6408"/>
                </a:lnSpc>
              </a:pPr>
              <a:r>
                <a:rPr lang="en-US" sz="6408">
                  <a:solidFill>
                    <a:srgbClr val="100F0D"/>
                  </a:solidFill>
                  <a:latin typeface="Halant Medium Bold"/>
                </a:rPr>
                <a:t>Major Change #2</a:t>
              </a:r>
            </a:p>
          </p:txBody>
        </p:sp>
        <p:sp>
          <p:nvSpPr>
            <p:cNvPr id="18" name="TextBox 18"/>
            <p:cNvSpPr txBox="1"/>
            <p:nvPr/>
          </p:nvSpPr>
          <p:spPr>
            <a:xfrm>
              <a:off x="0" y="1723862"/>
              <a:ext cx="10754993" cy="388157"/>
            </a:xfrm>
            <a:prstGeom prst="rect">
              <a:avLst/>
            </a:prstGeom>
          </p:spPr>
          <p:txBody>
            <a:bodyPr lIns="0" tIns="0" rIns="0" bIns="0" rtlCol="0" anchor="t">
              <a:spAutoFit/>
            </a:bodyPr>
            <a:lstStyle/>
            <a:p>
              <a:pPr algn="ctr">
                <a:lnSpc>
                  <a:spcPts val="2289"/>
                </a:lnSpc>
              </a:pPr>
              <a:endParaRPr/>
            </a:p>
          </p:txBody>
        </p:sp>
      </p:grpSp>
      <p:sp>
        <p:nvSpPr>
          <p:cNvPr id="19" name="TextBox 19"/>
          <p:cNvSpPr txBox="1"/>
          <p:nvPr/>
        </p:nvSpPr>
        <p:spPr>
          <a:xfrm>
            <a:off x="7368576" y="1076325"/>
            <a:ext cx="588753" cy="330640"/>
          </a:xfrm>
          <a:prstGeom prst="rect">
            <a:avLst/>
          </a:prstGeom>
        </p:spPr>
        <p:txBody>
          <a:bodyPr lIns="0" tIns="0" rIns="0" bIns="0" rtlCol="0" anchor="t">
            <a:spAutoFit/>
          </a:bodyPr>
          <a:lstStyle/>
          <a:p>
            <a:pPr>
              <a:lnSpc>
                <a:spcPts val="2500"/>
              </a:lnSpc>
            </a:pPr>
            <a:r>
              <a:rPr lang="en-US" sz="2500" spc="125">
                <a:solidFill>
                  <a:srgbClr val="100F0D"/>
                </a:solidFill>
                <a:latin typeface="Halant Medium Bold"/>
              </a:rPr>
              <a:t>02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DDB"/>
        </a:solidFill>
        <a:effectLst/>
      </p:bgPr>
    </p:bg>
    <p:spTree>
      <p:nvGrpSpPr>
        <p:cNvPr id="1" name=""/>
        <p:cNvGrpSpPr/>
        <p:nvPr/>
      </p:nvGrpSpPr>
      <p:grpSpPr>
        <a:xfrm>
          <a:off x="0" y="0"/>
          <a:ext cx="0" cy="0"/>
          <a:chOff x="0" y="0"/>
          <a:chExt cx="0" cy="0"/>
        </a:xfrm>
      </p:grpSpPr>
      <p:grpSp>
        <p:nvGrpSpPr>
          <p:cNvPr id="2" name="Group 2"/>
          <p:cNvGrpSpPr/>
          <p:nvPr/>
        </p:nvGrpSpPr>
        <p:grpSpPr>
          <a:xfrm>
            <a:off x="851050" y="1115170"/>
            <a:ext cx="17436950" cy="3081672"/>
            <a:chOff x="0" y="0"/>
            <a:chExt cx="23249266" cy="4108896"/>
          </a:xfrm>
        </p:grpSpPr>
        <p:sp>
          <p:nvSpPr>
            <p:cNvPr id="3" name="TextBox 3"/>
            <p:cNvSpPr txBox="1"/>
            <p:nvPr/>
          </p:nvSpPr>
          <p:spPr>
            <a:xfrm>
              <a:off x="0" y="66675"/>
              <a:ext cx="23249266" cy="1225245"/>
            </a:xfrm>
            <a:prstGeom prst="rect">
              <a:avLst/>
            </a:prstGeom>
          </p:spPr>
          <p:txBody>
            <a:bodyPr lIns="0" tIns="0" rIns="0" bIns="0" rtlCol="0" anchor="t">
              <a:spAutoFit/>
            </a:bodyPr>
            <a:lstStyle/>
            <a:p>
              <a:pPr>
                <a:lnSpc>
                  <a:spcPts val="6912"/>
                </a:lnSpc>
              </a:pPr>
              <a:r>
                <a:rPr lang="en-US" sz="6400">
                  <a:solidFill>
                    <a:srgbClr val="A4BFE4"/>
                  </a:solidFill>
                  <a:latin typeface="Muli Bold Bold"/>
                </a:rPr>
                <a:t>Before</a:t>
              </a:r>
            </a:p>
          </p:txBody>
        </p:sp>
        <p:sp>
          <p:nvSpPr>
            <p:cNvPr id="4" name="TextBox 4"/>
            <p:cNvSpPr txBox="1"/>
            <p:nvPr/>
          </p:nvSpPr>
          <p:spPr>
            <a:xfrm>
              <a:off x="0" y="1510521"/>
              <a:ext cx="11568759" cy="1240663"/>
            </a:xfrm>
            <a:prstGeom prst="rect">
              <a:avLst/>
            </a:prstGeom>
          </p:spPr>
          <p:txBody>
            <a:bodyPr lIns="0" tIns="0" rIns="0" bIns="0" rtlCol="0" anchor="t">
              <a:spAutoFit/>
            </a:bodyPr>
            <a:lstStyle/>
            <a:p>
              <a:pPr algn="just">
                <a:lnSpc>
                  <a:spcPts val="3672"/>
                </a:lnSpc>
                <a:spcBef>
                  <a:spcPct val="0"/>
                </a:spcBef>
              </a:pPr>
              <a:r>
                <a:rPr lang="en-US" sz="3400">
                  <a:solidFill>
                    <a:srgbClr val="2B2B2B"/>
                  </a:solidFill>
                  <a:latin typeface="Muli Regular Bold"/>
                </a:rPr>
                <a:t>Pada design sebelumnya proses hanya dilakukan 3 step dan tidak spesifik </a:t>
              </a:r>
            </a:p>
          </p:txBody>
        </p:sp>
        <p:sp>
          <p:nvSpPr>
            <p:cNvPr id="5" name="TextBox 5"/>
            <p:cNvSpPr txBox="1"/>
            <p:nvPr/>
          </p:nvSpPr>
          <p:spPr>
            <a:xfrm>
              <a:off x="0" y="3659105"/>
              <a:ext cx="20241138" cy="449792"/>
            </a:xfrm>
            <a:prstGeom prst="rect">
              <a:avLst/>
            </a:prstGeom>
          </p:spPr>
          <p:txBody>
            <a:bodyPr lIns="0" tIns="0" rIns="0" bIns="0" rtlCol="0" anchor="t">
              <a:spAutoFit/>
            </a:bodyPr>
            <a:lstStyle/>
            <a:p>
              <a:pPr>
                <a:lnSpc>
                  <a:spcPts val="2800"/>
                </a:lnSpc>
              </a:pPr>
              <a:endParaRPr/>
            </a:p>
          </p:txBody>
        </p:sp>
      </p:grpSp>
      <p:grpSp>
        <p:nvGrpSpPr>
          <p:cNvPr id="6" name="Group 6"/>
          <p:cNvGrpSpPr/>
          <p:nvPr/>
        </p:nvGrpSpPr>
        <p:grpSpPr>
          <a:xfrm>
            <a:off x="851050" y="5009843"/>
            <a:ext cx="17436950" cy="3956448"/>
            <a:chOff x="0" y="0"/>
            <a:chExt cx="23249266" cy="5275264"/>
          </a:xfrm>
        </p:grpSpPr>
        <p:sp>
          <p:nvSpPr>
            <p:cNvPr id="7" name="TextBox 7"/>
            <p:cNvSpPr txBox="1"/>
            <p:nvPr/>
          </p:nvSpPr>
          <p:spPr>
            <a:xfrm>
              <a:off x="0" y="66675"/>
              <a:ext cx="23249266" cy="1225245"/>
            </a:xfrm>
            <a:prstGeom prst="rect">
              <a:avLst/>
            </a:prstGeom>
          </p:spPr>
          <p:txBody>
            <a:bodyPr lIns="0" tIns="0" rIns="0" bIns="0" rtlCol="0" anchor="t">
              <a:spAutoFit/>
            </a:bodyPr>
            <a:lstStyle/>
            <a:p>
              <a:pPr>
                <a:lnSpc>
                  <a:spcPts val="6912"/>
                </a:lnSpc>
              </a:pPr>
              <a:r>
                <a:rPr lang="en-US" sz="6400">
                  <a:solidFill>
                    <a:srgbClr val="A4BFE4"/>
                  </a:solidFill>
                  <a:latin typeface="Muli Bold Bold"/>
                </a:rPr>
                <a:t>Revised</a:t>
              </a:r>
            </a:p>
          </p:txBody>
        </p:sp>
        <p:sp>
          <p:nvSpPr>
            <p:cNvPr id="8" name="TextBox 8"/>
            <p:cNvSpPr txBox="1"/>
            <p:nvPr/>
          </p:nvSpPr>
          <p:spPr>
            <a:xfrm>
              <a:off x="0" y="1510521"/>
              <a:ext cx="11568759" cy="2407031"/>
            </a:xfrm>
            <a:prstGeom prst="rect">
              <a:avLst/>
            </a:prstGeom>
          </p:spPr>
          <p:txBody>
            <a:bodyPr lIns="0" tIns="0" rIns="0" bIns="0" rtlCol="0" anchor="t">
              <a:spAutoFit/>
            </a:bodyPr>
            <a:lstStyle/>
            <a:p>
              <a:pPr algn="just">
                <a:lnSpc>
                  <a:spcPts val="3564"/>
                </a:lnSpc>
                <a:spcBef>
                  <a:spcPct val="0"/>
                </a:spcBef>
              </a:pPr>
              <a:r>
                <a:rPr lang="en-US" sz="3300">
                  <a:solidFill>
                    <a:srgbClr val="2B2B2B"/>
                  </a:solidFill>
                  <a:latin typeface="Muli Regular Bold"/>
                </a:rPr>
                <a:t>Setelah direvisi terdapat pilihan tombol processor kedua selain itu terdapat tombol kesimpulan yang digunakan untuk  menjelaskan kedua processor </a:t>
              </a:r>
            </a:p>
          </p:txBody>
        </p:sp>
        <p:sp>
          <p:nvSpPr>
            <p:cNvPr id="9" name="TextBox 9"/>
            <p:cNvSpPr txBox="1"/>
            <p:nvPr/>
          </p:nvSpPr>
          <p:spPr>
            <a:xfrm>
              <a:off x="0" y="4825473"/>
              <a:ext cx="20241138" cy="449792"/>
            </a:xfrm>
            <a:prstGeom prst="rect">
              <a:avLst/>
            </a:prstGeom>
          </p:spPr>
          <p:txBody>
            <a:bodyPr lIns="0" tIns="0" rIns="0" bIns="0" rtlCol="0" anchor="t">
              <a:spAutoFit/>
            </a:bodyPr>
            <a:lstStyle/>
            <a:p>
              <a:pPr>
                <a:lnSpc>
                  <a:spcPts val="2800"/>
                </a:lnSpc>
              </a:pPr>
              <a:endParaRP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680771">
            <a:off x="12836071" y="5124285"/>
            <a:ext cx="7333871" cy="49736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086117"/>
            <a:ext cx="803032" cy="142875"/>
            <a:chOff x="0" y="0"/>
            <a:chExt cx="1070710" cy="190500"/>
          </a:xfrm>
        </p:grpSpPr>
        <p:grpSp>
          <p:nvGrpSpPr>
            <p:cNvPr id="3" name="Group 3"/>
            <p:cNvGrpSpPr>
              <a:grpSpLocks noChangeAspect="1"/>
            </p:cNvGrpSpPr>
            <p:nvPr/>
          </p:nvGrpSpPr>
          <p:grpSpPr>
            <a:xfrm>
              <a:off x="586807" y="0"/>
              <a:ext cx="190500" cy="190500"/>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5757"/>
              </a:solidFill>
            </p:spPr>
          </p:sp>
        </p:grpSp>
        <p:grpSp>
          <p:nvGrpSpPr>
            <p:cNvPr id="5" name="Group 5"/>
            <p:cNvGrpSpPr>
              <a:grpSpLocks noChangeAspect="1"/>
            </p:cNvGrpSpPr>
            <p:nvPr/>
          </p:nvGrpSpPr>
          <p:grpSpPr>
            <a:xfrm>
              <a:off x="293403" y="0"/>
              <a:ext cx="190500" cy="19050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100F0D"/>
              </a:solidFill>
            </p:spPr>
          </p:sp>
        </p:grpSp>
        <p:grpSp>
          <p:nvGrpSpPr>
            <p:cNvPr id="7" name="Group 7"/>
            <p:cNvGrpSpPr>
              <a:grpSpLocks noChangeAspect="1"/>
            </p:cNvGrpSpPr>
            <p:nvPr/>
          </p:nvGrpSpPr>
          <p:grpSpPr>
            <a:xfrm>
              <a:off x="880210" y="0"/>
              <a:ext cx="190500" cy="19050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100F0D"/>
              </a:solidFill>
            </p:spPr>
          </p:sp>
        </p:grpSp>
        <p:grpSp>
          <p:nvGrpSpPr>
            <p:cNvPr id="9" name="Group 9"/>
            <p:cNvGrpSpPr>
              <a:grpSpLocks noChangeAspect="1"/>
            </p:cNvGrpSpPr>
            <p:nvPr/>
          </p:nvGrpSpPr>
          <p:grpSpPr>
            <a:xfrm>
              <a:off x="0" y="0"/>
              <a:ext cx="190500" cy="19050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100F0D"/>
              </a:solidFill>
            </p:spPr>
          </p:sp>
        </p:grpSp>
      </p:grpSp>
      <p:sp>
        <p:nvSpPr>
          <p:cNvPr id="11" name="AutoShape 11"/>
          <p:cNvSpPr/>
          <p:nvPr/>
        </p:nvSpPr>
        <p:spPr>
          <a:xfrm>
            <a:off x="7660867" y="1157555"/>
            <a:ext cx="1199072" cy="31091"/>
          </a:xfrm>
          <a:prstGeom prst="rect">
            <a:avLst/>
          </a:prstGeom>
          <a:solidFill>
            <a:srgbClr val="100F0D"/>
          </a:solidFill>
        </p:spPr>
      </p:sp>
      <p:pic>
        <p:nvPicPr>
          <p:cNvPr id="12" name="Picture 12"/>
          <p:cNvPicPr>
            <a:picLocks noChangeAspect="1"/>
          </p:cNvPicPr>
          <p:nvPr/>
        </p:nvPicPr>
        <p:blipFill>
          <a:blip r:embed="rId2"/>
          <a:srcRect/>
          <a:stretch>
            <a:fillRect/>
          </a:stretch>
        </p:blipFill>
        <p:spPr>
          <a:xfrm>
            <a:off x="443705" y="1188646"/>
            <a:ext cx="6314696" cy="4359384"/>
          </a:xfrm>
          <a:prstGeom prst="rect">
            <a:avLst/>
          </a:prstGeom>
        </p:spPr>
      </p:pic>
      <p:pic>
        <p:nvPicPr>
          <p:cNvPr id="13" name="Picture 13"/>
          <p:cNvPicPr>
            <a:picLocks noChangeAspect="1"/>
          </p:cNvPicPr>
          <p:nvPr/>
        </p:nvPicPr>
        <p:blipFill>
          <a:blip r:embed="rId3"/>
          <a:srcRect/>
          <a:stretch>
            <a:fillRect/>
          </a:stretch>
        </p:blipFill>
        <p:spPr>
          <a:xfrm>
            <a:off x="1356542" y="5548030"/>
            <a:ext cx="4489022" cy="4591824"/>
          </a:xfrm>
          <a:prstGeom prst="rect">
            <a:avLst/>
          </a:prstGeom>
        </p:spPr>
      </p:pic>
      <p:sp>
        <p:nvSpPr>
          <p:cNvPr id="14" name="AutoShape 14"/>
          <p:cNvSpPr/>
          <p:nvPr/>
        </p:nvSpPr>
        <p:spPr>
          <a:xfrm>
            <a:off x="7366490" y="5548030"/>
            <a:ext cx="1440686" cy="0"/>
          </a:xfrm>
          <a:prstGeom prst="line">
            <a:avLst/>
          </a:prstGeom>
          <a:ln w="142875" cap="rnd">
            <a:solidFill>
              <a:srgbClr val="000000"/>
            </a:solidFill>
            <a:prstDash val="solid"/>
            <a:headEnd type="none" w="sm" len="sm"/>
            <a:tailEnd type="triangle" w="lg" len="med"/>
          </a:ln>
        </p:spPr>
      </p:sp>
      <p:pic>
        <p:nvPicPr>
          <p:cNvPr id="15" name="Picture 15"/>
          <p:cNvPicPr>
            <a:picLocks noChangeAspect="1"/>
          </p:cNvPicPr>
          <p:nvPr/>
        </p:nvPicPr>
        <p:blipFill>
          <a:blip r:embed="rId4"/>
          <a:srcRect/>
          <a:stretch>
            <a:fillRect/>
          </a:stretch>
        </p:blipFill>
        <p:spPr>
          <a:xfrm>
            <a:off x="10622528" y="1028700"/>
            <a:ext cx="6394926" cy="4390299"/>
          </a:xfrm>
          <a:prstGeom prst="rect">
            <a:avLst/>
          </a:prstGeom>
        </p:spPr>
      </p:pic>
      <p:pic>
        <p:nvPicPr>
          <p:cNvPr id="16" name="Picture 16"/>
          <p:cNvPicPr>
            <a:picLocks noChangeAspect="1"/>
          </p:cNvPicPr>
          <p:nvPr/>
        </p:nvPicPr>
        <p:blipFill>
          <a:blip r:embed="rId5"/>
          <a:srcRect/>
          <a:stretch>
            <a:fillRect/>
          </a:stretch>
        </p:blipFill>
        <p:spPr>
          <a:xfrm>
            <a:off x="9201726" y="5548030"/>
            <a:ext cx="9099399" cy="4618897"/>
          </a:xfrm>
          <a:prstGeom prst="rect">
            <a:avLst/>
          </a:prstGeom>
        </p:spPr>
      </p:pic>
      <p:grpSp>
        <p:nvGrpSpPr>
          <p:cNvPr id="17" name="Group 17"/>
          <p:cNvGrpSpPr/>
          <p:nvPr/>
        </p:nvGrpSpPr>
        <p:grpSpPr>
          <a:xfrm>
            <a:off x="5655401" y="170827"/>
            <a:ext cx="6977199" cy="1418590"/>
            <a:chOff x="0" y="0"/>
            <a:chExt cx="9302931" cy="1891453"/>
          </a:xfrm>
        </p:grpSpPr>
        <p:sp>
          <p:nvSpPr>
            <p:cNvPr id="18" name="TextBox 18"/>
            <p:cNvSpPr txBox="1"/>
            <p:nvPr/>
          </p:nvSpPr>
          <p:spPr>
            <a:xfrm>
              <a:off x="0" y="114300"/>
              <a:ext cx="9302931" cy="1071776"/>
            </a:xfrm>
            <a:prstGeom prst="rect">
              <a:avLst/>
            </a:prstGeom>
          </p:spPr>
          <p:txBody>
            <a:bodyPr lIns="0" tIns="0" rIns="0" bIns="0" rtlCol="0" anchor="t">
              <a:spAutoFit/>
            </a:bodyPr>
            <a:lstStyle/>
            <a:p>
              <a:pPr algn="ctr">
                <a:lnSpc>
                  <a:spcPts val="5867"/>
                </a:lnSpc>
              </a:pPr>
              <a:r>
                <a:rPr lang="en-US" sz="5867">
                  <a:solidFill>
                    <a:srgbClr val="100F0D"/>
                  </a:solidFill>
                  <a:latin typeface="Halant Medium Bold"/>
                </a:rPr>
                <a:t>Major Change #3</a:t>
              </a:r>
            </a:p>
          </p:txBody>
        </p:sp>
        <p:sp>
          <p:nvSpPr>
            <p:cNvPr id="19" name="TextBox 19"/>
            <p:cNvSpPr txBox="1"/>
            <p:nvPr/>
          </p:nvSpPr>
          <p:spPr>
            <a:xfrm>
              <a:off x="0" y="1556225"/>
              <a:ext cx="9302931" cy="335228"/>
            </a:xfrm>
            <a:prstGeom prst="rect">
              <a:avLst/>
            </a:prstGeom>
          </p:spPr>
          <p:txBody>
            <a:bodyPr lIns="0" tIns="0" rIns="0" bIns="0" rtlCol="0" anchor="t">
              <a:spAutoFit/>
            </a:bodyPr>
            <a:lstStyle/>
            <a:p>
              <a:pPr algn="ctr">
                <a:lnSpc>
                  <a:spcPts val="1979"/>
                </a:lnSpc>
              </a:pPr>
              <a:endParaRPr/>
            </a:p>
          </p:txBody>
        </p:sp>
      </p:grpSp>
      <p:sp>
        <p:nvSpPr>
          <p:cNvPr id="20" name="TextBox 20"/>
          <p:cNvSpPr txBox="1"/>
          <p:nvPr/>
        </p:nvSpPr>
        <p:spPr>
          <a:xfrm>
            <a:off x="7072114" y="1076325"/>
            <a:ext cx="588753" cy="330640"/>
          </a:xfrm>
          <a:prstGeom prst="rect">
            <a:avLst/>
          </a:prstGeom>
        </p:spPr>
        <p:txBody>
          <a:bodyPr lIns="0" tIns="0" rIns="0" bIns="0" rtlCol="0" anchor="t">
            <a:spAutoFit/>
          </a:bodyPr>
          <a:lstStyle/>
          <a:p>
            <a:pPr>
              <a:lnSpc>
                <a:spcPts val="2500"/>
              </a:lnSpc>
            </a:pPr>
            <a:r>
              <a:rPr lang="en-US" sz="2500" spc="125">
                <a:solidFill>
                  <a:srgbClr val="100F0D"/>
                </a:solidFill>
                <a:latin typeface="Halant Medium Bold"/>
              </a:rPr>
              <a:t>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497</Words>
  <Application>Microsoft Office PowerPoint</Application>
  <PresentationFormat>Custom</PresentationFormat>
  <Paragraphs>60</Paragraphs>
  <Slides>17</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17</vt:i4>
      </vt:variant>
    </vt:vector>
  </HeadingPairs>
  <TitlesOfParts>
    <vt:vector size="33" baseType="lpstr">
      <vt:lpstr>Muli Bold</vt:lpstr>
      <vt:lpstr>Telegraf Bold</vt:lpstr>
      <vt:lpstr>Arial</vt:lpstr>
      <vt:lpstr>Telegraf Bold Bold</vt:lpstr>
      <vt:lpstr>Calibri</vt:lpstr>
      <vt:lpstr>Open Sans Bold</vt:lpstr>
      <vt:lpstr>Muli Regular Bold</vt:lpstr>
      <vt:lpstr>Muli Regular Bold Italics</vt:lpstr>
      <vt:lpstr>Arimo Bold</vt:lpstr>
      <vt:lpstr>Open Sans</vt:lpstr>
      <vt:lpstr>Quicksand</vt:lpstr>
      <vt:lpstr>Playfair Display</vt:lpstr>
      <vt:lpstr>Muli Bold Bold</vt:lpstr>
      <vt:lpstr>Halant Medium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MED-FI </dc:title>
  <cp:lastModifiedBy>Berlyan Permata Sukma(572031)</cp:lastModifiedBy>
  <cp:revision>2</cp:revision>
  <dcterms:created xsi:type="dcterms:W3CDTF">2006-08-16T00:00:00Z</dcterms:created>
  <dcterms:modified xsi:type="dcterms:W3CDTF">2021-05-26T16:07:24Z</dcterms:modified>
  <dc:identifier>DAEffb7WA3E</dc:identifier>
</cp:coreProperties>
</file>